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7"/>
  </p:handoutMasterIdLst>
  <p:sldIdLst>
    <p:sldId id="268" r:id="rId2"/>
    <p:sldId id="279" r:id="rId3"/>
    <p:sldId id="281" r:id="rId4"/>
    <p:sldId id="282" r:id="rId5"/>
    <p:sldId id="283" r:id="rId6"/>
    <p:sldId id="284" r:id="rId7"/>
    <p:sldId id="286" r:id="rId8"/>
    <p:sldId id="285" r:id="rId9"/>
    <p:sldId id="288" r:id="rId10"/>
    <p:sldId id="289" r:id="rId11"/>
    <p:sldId id="302" r:id="rId12"/>
    <p:sldId id="303" r:id="rId13"/>
    <p:sldId id="291" r:id="rId14"/>
    <p:sldId id="292" r:id="rId15"/>
    <p:sldId id="269" r:id="rId16"/>
    <p:sldId id="293" r:id="rId17"/>
    <p:sldId id="294" r:id="rId18"/>
    <p:sldId id="295" r:id="rId19"/>
    <p:sldId id="296" r:id="rId20"/>
    <p:sldId id="297" r:id="rId21"/>
    <p:sldId id="298" r:id="rId22"/>
    <p:sldId id="299" r:id="rId23"/>
    <p:sldId id="300" r:id="rId24"/>
    <p:sldId id="301" r:id="rId25"/>
    <p:sldId id="278" r:id="rId26"/>
  </p:sldIdLst>
  <p:sldSz cx="12192000" cy="6858000"/>
  <p:notesSz cx="6807200" cy="9939338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nježana Malić-Limari" initials="SM" lastIdx="1" clrIdx="0">
    <p:extLst>
      <p:ext uri="{19B8F6BF-5375-455C-9EA6-DF929625EA0E}">
        <p15:presenceInfo xmlns:p15="http://schemas.microsoft.com/office/powerpoint/2012/main" userId="S-1-5-21-2932147560-16935106-4208827341-123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0" autoAdjust="0"/>
    <p:restoredTop sz="94660"/>
  </p:normalViewPr>
  <p:slideViewPr>
    <p:cSldViewPr snapToGrid="0">
      <p:cViewPr varScale="1">
        <p:scale>
          <a:sx n="56" d="100"/>
          <a:sy n="56" d="100"/>
        </p:scale>
        <p:origin x="72" y="5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05-04T07:56:31.242" idx="1">
    <p:pos x="364" y="994"/>
    <p:text>iz European Commission (2018). „An Analysis of Public Assets and their Management in the European Union</p:text>
    <p:extLst>
      <p:ext uri="{C676402C-5697-4E1C-873F-D02D1690AC5C}">
        <p15:threadingInfo xmlns:p15="http://schemas.microsoft.com/office/powerpoint/2012/main" timeZoneBias="-1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786" cy="498693"/>
          </a:xfrm>
          <a:prstGeom prst="rect">
            <a:avLst/>
          </a:prstGeom>
        </p:spPr>
        <p:txBody>
          <a:bodyPr vert="horz" lIns="95687" tIns="47843" rIns="95687" bIns="47843" rtlCol="0"/>
          <a:lstStyle>
            <a:lvl1pPr algn="l">
              <a:defRPr sz="13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5838" y="1"/>
            <a:ext cx="2949786" cy="498693"/>
          </a:xfrm>
          <a:prstGeom prst="rect">
            <a:avLst/>
          </a:prstGeom>
        </p:spPr>
        <p:txBody>
          <a:bodyPr vert="horz" lIns="95687" tIns="47843" rIns="95687" bIns="47843" rtlCol="0"/>
          <a:lstStyle>
            <a:lvl1pPr algn="r">
              <a:defRPr sz="1300"/>
            </a:lvl1pPr>
          </a:lstStyle>
          <a:p>
            <a:fld id="{F14E830C-DE35-4EB3-9C6E-ED18A40F0951}" type="datetimeFigureOut">
              <a:rPr lang="hr-HR" smtClean="0"/>
              <a:t>10.6.2022.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6" cy="498692"/>
          </a:xfrm>
          <a:prstGeom prst="rect">
            <a:avLst/>
          </a:prstGeom>
        </p:spPr>
        <p:txBody>
          <a:bodyPr vert="horz" lIns="95687" tIns="47843" rIns="95687" bIns="47843" rtlCol="0" anchor="b"/>
          <a:lstStyle>
            <a:lvl1pPr algn="l">
              <a:defRPr sz="1300"/>
            </a:lvl1pPr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5838" y="9440647"/>
            <a:ext cx="2949786" cy="498692"/>
          </a:xfrm>
          <a:prstGeom prst="rect">
            <a:avLst/>
          </a:prstGeom>
        </p:spPr>
        <p:txBody>
          <a:bodyPr vert="horz" lIns="95687" tIns="47843" rIns="95687" bIns="47843" rtlCol="0" anchor="b"/>
          <a:lstStyle>
            <a:lvl1pPr algn="r">
              <a:defRPr sz="1300"/>
            </a:lvl1pPr>
          </a:lstStyle>
          <a:p>
            <a:fld id="{14661A9A-929A-4F42-B512-BA53014BA80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721879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63E03-3A02-47E7-A7D1-77BB4A5B612D}" type="datetimeFigureOut">
              <a:rPr lang="hr-HR" smtClean="0"/>
              <a:t>10.6.2022.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96994-0721-4709-B4C2-B9AE190074B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50026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63E03-3A02-47E7-A7D1-77BB4A5B612D}" type="datetimeFigureOut">
              <a:rPr lang="hr-HR" smtClean="0"/>
              <a:t>10.6.2022.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96994-0721-4709-B4C2-B9AE190074B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30017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63E03-3A02-47E7-A7D1-77BB4A5B612D}" type="datetimeFigureOut">
              <a:rPr lang="hr-HR" smtClean="0"/>
              <a:t>10.6.2022.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96994-0721-4709-B4C2-B9AE190074B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31292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63E03-3A02-47E7-A7D1-77BB4A5B612D}" type="datetimeFigureOut">
              <a:rPr lang="hr-HR" smtClean="0"/>
              <a:t>10.6.2022.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96994-0721-4709-B4C2-B9AE190074B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99705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63E03-3A02-47E7-A7D1-77BB4A5B612D}" type="datetimeFigureOut">
              <a:rPr lang="hr-HR" smtClean="0"/>
              <a:t>10.6.2022.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96994-0721-4709-B4C2-B9AE190074B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00487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63E03-3A02-47E7-A7D1-77BB4A5B612D}" type="datetimeFigureOut">
              <a:rPr lang="hr-HR" smtClean="0"/>
              <a:t>10.6.2022.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96994-0721-4709-B4C2-B9AE190074B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90795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63E03-3A02-47E7-A7D1-77BB4A5B612D}" type="datetimeFigureOut">
              <a:rPr lang="hr-HR" smtClean="0"/>
              <a:t>10.6.2022.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96994-0721-4709-B4C2-B9AE190074B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15573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63E03-3A02-47E7-A7D1-77BB4A5B612D}" type="datetimeFigureOut">
              <a:rPr lang="hr-HR" smtClean="0"/>
              <a:t>10.6.2022.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96994-0721-4709-B4C2-B9AE190074B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59398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63E03-3A02-47E7-A7D1-77BB4A5B612D}" type="datetimeFigureOut">
              <a:rPr lang="hr-HR" smtClean="0"/>
              <a:t>10.6.2022.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96994-0721-4709-B4C2-B9AE190074B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59543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63E03-3A02-47E7-A7D1-77BB4A5B612D}" type="datetimeFigureOut">
              <a:rPr lang="hr-HR" smtClean="0"/>
              <a:t>10.6.2022.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96994-0721-4709-B4C2-B9AE190074B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30873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63E03-3A02-47E7-A7D1-77BB4A5B612D}" type="datetimeFigureOut">
              <a:rPr lang="hr-HR" smtClean="0"/>
              <a:t>10.6.2022.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96994-0721-4709-B4C2-B9AE190074B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73010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Slika 8">
            <a:extLst>
              <a:ext uri="{FF2B5EF4-FFF2-40B4-BE49-F238E27FC236}">
                <a16:creationId xmlns:a16="http://schemas.microsoft.com/office/drawing/2014/main" id="{56E7BFDB-1AF9-473D-AAB9-31769AC79963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463E03-3A02-47E7-A7D1-77BB4A5B612D}" type="datetimeFigureOut">
              <a:rPr lang="hr-HR" smtClean="0"/>
              <a:t>10.6.2022.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196994-0721-4709-B4C2-B9AE190074B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50230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mailto:maja@irmo.hr" TargetMode="External"/><Relationship Id="rId2" Type="http://schemas.openxmlformats.org/officeDocument/2006/relationships/hyperlink" Target="mailto:sanja.tisma@irmo.hr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ABD45870-7579-49AE-AA9D-71E19BD271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451381"/>
            <a:ext cx="10512552" cy="4066540"/>
          </a:xfrm>
        </p:spPr>
        <p:txBody>
          <a:bodyPr anchor="b">
            <a:normAutofit fontScale="90000"/>
          </a:bodyPr>
          <a:lstStyle/>
          <a:p>
            <a:pPr algn="l"/>
            <a:br>
              <a:rPr lang="en-US" sz="2100" b="1" dirty="0"/>
            </a:br>
            <a:br>
              <a:rPr lang="en-US" sz="2100" b="1" dirty="0"/>
            </a:br>
            <a:br>
              <a:rPr lang="en-US" sz="2100" b="1" dirty="0"/>
            </a:br>
            <a:br>
              <a:rPr lang="en-US" sz="2100" b="1" dirty="0"/>
            </a:br>
            <a:br>
              <a:rPr lang="en-US" sz="2100" b="1" dirty="0"/>
            </a:br>
            <a:br>
              <a:rPr lang="en-US" sz="2100" b="1" dirty="0"/>
            </a:br>
            <a:r>
              <a:rPr lang="hr-HR" sz="3800" b="1" dirty="0"/>
              <a:t>Dijalogom do Hrvatske mreže za društveno poduzetništvo</a:t>
            </a:r>
            <a:br>
              <a:rPr lang="hr-HR" sz="2800" b="1" dirty="0"/>
            </a:br>
            <a:br>
              <a:rPr lang="en-US" sz="2800" b="1" dirty="0"/>
            </a:br>
            <a:br>
              <a:rPr lang="en-US" sz="2800" b="1" dirty="0"/>
            </a:br>
            <a:br>
              <a:rPr lang="en-US" sz="2100" b="1" dirty="0"/>
            </a:br>
            <a:endParaRPr lang="hr-HR" sz="2100" b="1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BE3E3A0F-4C2B-4CE9-BA8C-AFCE5D0F8F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4638720"/>
            <a:ext cx="10512552" cy="1126680"/>
          </a:xfrm>
        </p:spPr>
        <p:txBody>
          <a:bodyPr>
            <a:normAutofit fontScale="92500" lnSpcReduction="20000"/>
          </a:bodyPr>
          <a:lstStyle/>
          <a:p>
            <a:pPr algn="l"/>
            <a:endParaRPr lang="en-US" sz="1100" dirty="0"/>
          </a:p>
          <a:p>
            <a:pPr algn="l"/>
            <a:endParaRPr lang="en-US" sz="1100" dirty="0"/>
          </a:p>
          <a:p>
            <a:pPr algn="l"/>
            <a:r>
              <a:rPr lang="hr-HR" sz="1800" dirty="0"/>
              <a:t>Sanja Tišma,</a:t>
            </a:r>
            <a:r>
              <a:rPr lang="en-US" sz="1800" dirty="0"/>
              <a:t> </a:t>
            </a:r>
            <a:r>
              <a:rPr lang="hr-HR" sz="1800" dirty="0"/>
              <a:t>IRMO</a:t>
            </a:r>
            <a:endParaRPr lang="en-US" sz="1800" dirty="0"/>
          </a:p>
          <a:p>
            <a:pPr algn="l"/>
            <a:r>
              <a:rPr lang="en-US" sz="1800" dirty="0"/>
              <a:t>Maja </a:t>
            </a:r>
            <a:r>
              <a:rPr lang="en-US" sz="1800" dirty="0" err="1"/>
              <a:t>Janković</a:t>
            </a:r>
            <a:r>
              <a:rPr lang="en-US" sz="1800" dirty="0"/>
              <a:t>, IRMO</a:t>
            </a:r>
          </a:p>
          <a:p>
            <a:pPr algn="l"/>
            <a:endParaRPr lang="hr-HR" sz="1100" dirty="0"/>
          </a:p>
        </p:txBody>
      </p:sp>
    </p:spTree>
    <p:extLst>
      <p:ext uri="{BB962C8B-B14F-4D97-AF65-F5344CB8AC3E}">
        <p14:creationId xmlns:p14="http://schemas.microsoft.com/office/powerpoint/2010/main" val="8338170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576376"/>
            <a:ext cx="9951720" cy="986155"/>
          </a:xfrm>
        </p:spPr>
        <p:txBody>
          <a:bodyPr>
            <a:normAutofit/>
          </a:bodyPr>
          <a:lstStyle/>
          <a:p>
            <a:pPr algn="ctr"/>
            <a:r>
              <a:rPr lang="hr-HR" sz="3400" b="1" dirty="0"/>
              <a:t>Imovina u državnom vlasništvu RH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04851"/>
            <a:ext cx="11990717" cy="475600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hr-HR" sz="2200" dirty="0"/>
              <a:t>-Hrvatska ima visoku razinu državnog vlasništva (financijska i nefinancijska imovina) – izraženo </a:t>
            </a:r>
            <a:r>
              <a:rPr lang="en-US" sz="2200" dirty="0" err="1"/>
              <a:t>i</a:t>
            </a:r>
            <a:r>
              <a:rPr lang="en-US" sz="2200" dirty="0"/>
              <a:t> </a:t>
            </a:r>
            <a:r>
              <a:rPr lang="hr-HR" sz="2200" dirty="0"/>
              <a:t>kao udio u BDP-u i kao udio u broju zaposlenih (7 % ukupnog broja zaposlenih). </a:t>
            </a:r>
          </a:p>
          <a:p>
            <a:pPr marL="0" indent="0" algn="just">
              <a:buNone/>
            </a:pPr>
            <a:r>
              <a:rPr lang="hr-HR" sz="2200" dirty="0"/>
              <a:t>-Država je vlasnik više od jednog milijuna nekretnina, uključujući 27 000 stanova te gotovo 11 000 komercijalnih zgrada. </a:t>
            </a:r>
          </a:p>
          <a:p>
            <a:pPr marL="0" indent="0" algn="just">
              <a:buNone/>
            </a:pPr>
            <a:r>
              <a:rPr lang="hr-HR" sz="2200" dirty="0"/>
              <a:t>-Poduzeća u državnom vlasništvu u svim sektorima gospodarstva, međutim njihovi financijski rezultati pokazuju nižu razinu profitabilnosti, a doprinos proračunskim prihodima je ograničen (neučinkovit).  </a:t>
            </a:r>
          </a:p>
          <a:p>
            <a:pPr marL="0" indent="0" algn="just">
              <a:buNone/>
            </a:pPr>
            <a:r>
              <a:rPr lang="hr-HR" sz="2200" dirty="0"/>
              <a:t>-Najznačjaniji sektori su graditeljstvo, promet, elektroprivreda, vodoprivreda, te proizvodnja. </a:t>
            </a:r>
          </a:p>
          <a:p>
            <a:pPr marL="0" indent="0" algn="just">
              <a:buNone/>
            </a:pPr>
            <a:r>
              <a:rPr lang="hr-HR" sz="2200" dirty="0"/>
              <a:t>-31. 12. 2021. godine u portfelju Ministarstva prostornoga uređenja, graditeljstva i državne imovine bilo je 36 poduzeća od posebnog interesa, dok </a:t>
            </a:r>
            <a:r>
              <a:rPr lang="en-US" sz="2200" dirty="0" err="1"/>
              <a:t>na</a:t>
            </a:r>
            <a:r>
              <a:rPr lang="en-US" sz="2200" dirty="0"/>
              <a:t> </a:t>
            </a:r>
            <a:r>
              <a:rPr lang="en-US" sz="2200" dirty="0" err="1"/>
              <a:t>dan</a:t>
            </a:r>
            <a:r>
              <a:rPr lang="en-US" sz="2200" dirty="0"/>
              <a:t> 3.6.2022. u </a:t>
            </a:r>
            <a:r>
              <a:rPr lang="en-US" sz="2200" dirty="0" err="1"/>
              <a:t>portfelju</a:t>
            </a:r>
            <a:r>
              <a:rPr lang="en-US" sz="2200" dirty="0"/>
              <a:t> CERP-A </a:t>
            </a:r>
            <a:r>
              <a:rPr lang="hr-HR" sz="2200" dirty="0"/>
              <a:t>je 1</a:t>
            </a:r>
            <a:r>
              <a:rPr lang="en-US" sz="2200" dirty="0"/>
              <a:t>5</a:t>
            </a:r>
            <a:r>
              <a:rPr lang="hr-HR" sz="2200" dirty="0"/>
              <a:t> većinskih te 2</a:t>
            </a:r>
            <a:r>
              <a:rPr lang="en-US" sz="2200" dirty="0"/>
              <a:t>2</a:t>
            </a:r>
            <a:r>
              <a:rPr lang="hr-HR" sz="2200" dirty="0"/>
              <a:t>2 manjinska poduzeća</a:t>
            </a:r>
            <a:r>
              <a:rPr lang="en-US" sz="2200" dirty="0"/>
              <a:t>.</a:t>
            </a:r>
            <a:r>
              <a:rPr lang="hr-HR" sz="2200" dirty="0"/>
              <a:t> </a:t>
            </a:r>
          </a:p>
          <a:p>
            <a:pPr marL="0" indent="0" algn="just">
              <a:buNone/>
            </a:pPr>
            <a:r>
              <a:rPr lang="hr-HR" sz="2200" dirty="0"/>
              <a:t>-Kao posljedica reformi broj pravnih osoba se od 2013.-2021. smanjio s 56 na 36 pravnih osoba od posebnog interesa za RH</a:t>
            </a:r>
          </a:p>
        </p:txBody>
      </p:sp>
    </p:spTree>
    <p:extLst>
      <p:ext uri="{BB962C8B-B14F-4D97-AF65-F5344CB8AC3E}">
        <p14:creationId xmlns:p14="http://schemas.microsoft.com/office/powerpoint/2010/main" val="4045121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65018"/>
            <a:ext cx="10515600" cy="49876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 err="1"/>
              <a:t>Pregled</a:t>
            </a:r>
            <a:r>
              <a:rPr lang="en-US" sz="3200" b="1" dirty="0"/>
              <a:t> </a:t>
            </a:r>
            <a:r>
              <a:rPr lang="en-US" sz="3200" b="1" dirty="0" err="1"/>
              <a:t>imovine</a:t>
            </a:r>
            <a:r>
              <a:rPr lang="en-US" sz="3200" b="1" dirty="0"/>
              <a:t> u </a:t>
            </a:r>
            <a:r>
              <a:rPr lang="en-US" sz="3200" b="1" dirty="0" err="1"/>
              <a:t>vlasništvu</a:t>
            </a:r>
            <a:r>
              <a:rPr lang="en-US" sz="3200" b="1" dirty="0"/>
              <a:t> RH - MPGI</a:t>
            </a:r>
            <a:endParaRPr lang="hr-HR" sz="32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4111919"/>
              </p:ext>
            </p:extLst>
          </p:nvPr>
        </p:nvGraphicFramePr>
        <p:xfrm>
          <a:off x="2139950" y="1163774"/>
          <a:ext cx="7912100" cy="4156363"/>
        </p:xfrm>
        <a:graphic>
          <a:graphicData uri="http://schemas.openxmlformats.org/drawingml/2006/table">
            <a:tbl>
              <a:tblPr/>
              <a:tblGrid>
                <a:gridCol w="368152">
                  <a:extLst>
                    <a:ext uri="{9D8B030D-6E8A-4147-A177-3AD203B41FA5}">
                      <a16:colId xmlns:a16="http://schemas.microsoft.com/office/drawing/2014/main" val="388836407"/>
                    </a:ext>
                  </a:extLst>
                </a:gridCol>
                <a:gridCol w="2945218">
                  <a:extLst>
                    <a:ext uri="{9D8B030D-6E8A-4147-A177-3AD203B41FA5}">
                      <a16:colId xmlns:a16="http://schemas.microsoft.com/office/drawing/2014/main" val="3971055082"/>
                    </a:ext>
                  </a:extLst>
                </a:gridCol>
                <a:gridCol w="828343">
                  <a:extLst>
                    <a:ext uri="{9D8B030D-6E8A-4147-A177-3AD203B41FA5}">
                      <a16:colId xmlns:a16="http://schemas.microsoft.com/office/drawing/2014/main" val="1150117868"/>
                    </a:ext>
                  </a:extLst>
                </a:gridCol>
                <a:gridCol w="291983">
                  <a:extLst>
                    <a:ext uri="{9D8B030D-6E8A-4147-A177-3AD203B41FA5}">
                      <a16:colId xmlns:a16="http://schemas.microsoft.com/office/drawing/2014/main" val="2619355779"/>
                    </a:ext>
                  </a:extLst>
                </a:gridCol>
                <a:gridCol w="2919828">
                  <a:extLst>
                    <a:ext uri="{9D8B030D-6E8A-4147-A177-3AD203B41FA5}">
                      <a16:colId xmlns:a16="http://schemas.microsoft.com/office/drawing/2014/main" val="4234241866"/>
                    </a:ext>
                  </a:extLst>
                </a:gridCol>
                <a:gridCol w="558576">
                  <a:extLst>
                    <a:ext uri="{9D8B030D-6E8A-4147-A177-3AD203B41FA5}">
                      <a16:colId xmlns:a16="http://schemas.microsoft.com/office/drawing/2014/main" val="2071009107"/>
                    </a:ext>
                  </a:extLst>
                </a:gridCol>
              </a:tblGrid>
              <a:tr h="197922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PORTFELJ MP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</a:t>
                      </a:r>
                      <a:r>
                        <a:rPr lang="hr-H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</a:t>
                      </a:r>
                      <a:r>
                        <a:rPr lang="hr-H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9344641"/>
                  </a:ext>
                </a:extLst>
              </a:tr>
              <a:tr h="395845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Društvo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Resorno ministarstvo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2590672"/>
                  </a:ext>
                </a:extLst>
              </a:tr>
              <a:tr h="197922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APIS IT d.o.o.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MFIN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HŽ CARGO d.o.o.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MMPI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969809"/>
                  </a:ext>
                </a:extLst>
              </a:tr>
              <a:tr h="197922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FINANCIJSKA AGENCIJA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MFIN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HŽ INFRASTRUKTURA d.o.o.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MMPI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8095659"/>
                  </a:ext>
                </a:extLst>
              </a:tr>
              <a:tr h="197922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HRVATSKA AGENCIJA ZA OSIGURANJE DEPOZITA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MFIN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HŽ PUTNIČKI PRIJEVOZ d.o.o.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MMPI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7830417"/>
                  </a:ext>
                </a:extLst>
              </a:tr>
              <a:tr h="197922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HRVATSKA BANKA ZA OBNOVU I RAZVITAK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MFIN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JADROLINIJA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MMPI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6335276"/>
                  </a:ext>
                </a:extLst>
              </a:tr>
              <a:tr h="197922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HRVATSKA LUTRIJA d.o.o.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MFIN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ODAŠILJAČI I VEZE d.o.o.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MMPI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9117834"/>
                  </a:ext>
                </a:extLst>
              </a:tr>
              <a:tr h="197922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HRVATSKA POŠTANSKA BANKA d.o.o.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MFIN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PLOVPUT d.o.o.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MMPI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0230010"/>
                  </a:ext>
                </a:extLst>
              </a:tr>
              <a:tr h="197922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HRVATSKA ELEKTROPRIVREDA d.d.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MINGOR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ZRAČNA LUKA DUBROVNIK d.o.o.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MMPI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2521957"/>
                  </a:ext>
                </a:extLst>
              </a:tr>
              <a:tr h="197922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HRVATSKE VODE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MINGOR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ZRAČNA LUKA OSIJEK d.o.o.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MMPI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8510576"/>
                  </a:ext>
                </a:extLst>
              </a:tr>
              <a:tr h="197922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HRVATSKI OPERATOR TRŽIŠTA ENERGIJE d.o.o.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MINGOR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ZRAČNA LUKA PULA d.o.o.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MMPI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7207658"/>
                  </a:ext>
                </a:extLst>
              </a:tr>
              <a:tr h="197922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INA – INDUSTRIJA NAFTE d.d.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MINGOR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ZRAČNA LUKA RIJEKA d.o.o.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MMPI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4159107"/>
                  </a:ext>
                </a:extLst>
              </a:tr>
              <a:tr h="197922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JANAF d.d.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MINGOR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ZRAČNA LUKA SPLIT d.o.o.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MMPI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2380995"/>
                  </a:ext>
                </a:extLst>
              </a:tr>
              <a:tr h="197922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NARODNE NOVINE d.d.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MINGOR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ZRAČNA LUKA ZADAR d.o.o.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MMPI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7555932"/>
                  </a:ext>
                </a:extLst>
              </a:tr>
              <a:tr h="197922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ACI d.d.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MMPI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ZRAČNA LUKA ZAGREB d.o.o.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MMPI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2824488"/>
                  </a:ext>
                </a:extLst>
              </a:tr>
              <a:tr h="197922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CROATIA AIRLINES d.d.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MMPI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AGENCIJA ALAN d.o.o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0665197"/>
                  </a:ext>
                </a:extLst>
              </a:tr>
              <a:tr h="197922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HP - HRVATSKA POŠTA d.d.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MMPI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HRVATSKE ŠUME d.o.o.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1185874"/>
                  </a:ext>
                </a:extLst>
              </a:tr>
              <a:tr h="197922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HRVATSKA KONTROLA ZRAČNE PLOVIDBE d.o.o.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MMPI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CENTAR ZA RESTRUKTURIRANJE I PRODAJU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MP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</a:t>
                      </a:r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</a:t>
                      </a:r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8017675"/>
                  </a:ext>
                </a:extLst>
              </a:tr>
              <a:tr h="197922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HRVATSKE AUTOCESTE d.o.o.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MMPI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DRŽAVNE NEKRETNINE d.o.o.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MP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</a:t>
                      </a:r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</a:t>
                      </a:r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5174372"/>
                  </a:ext>
                </a:extLst>
              </a:tr>
              <a:tr h="197922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HRVATSKE CESTE d.o.o.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MMPI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AGENCIJA ZA KOMERCIJALNU DJELATNOST </a:t>
                      </a:r>
                      <a:r>
                        <a:rPr lang="pl-PL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d.o.o</a:t>
                      </a: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93602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71104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48640"/>
            <a:ext cx="10515600" cy="781396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err="1"/>
              <a:t>Pregled</a:t>
            </a:r>
            <a:r>
              <a:rPr lang="en-US" sz="3600" b="1" dirty="0"/>
              <a:t> </a:t>
            </a:r>
            <a:r>
              <a:rPr lang="en-US" sz="3600" b="1" dirty="0" err="1"/>
              <a:t>imovine</a:t>
            </a:r>
            <a:r>
              <a:rPr lang="en-US" sz="3600" b="1" dirty="0"/>
              <a:t> u </a:t>
            </a:r>
            <a:r>
              <a:rPr lang="en-US" sz="3600" b="1" dirty="0" err="1"/>
              <a:t>vlasništvu</a:t>
            </a:r>
            <a:r>
              <a:rPr lang="en-US" sz="3600" b="1" dirty="0"/>
              <a:t> RH - CERP</a:t>
            </a:r>
            <a:endParaRPr lang="hr-HR" sz="36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4769260"/>
              </p:ext>
            </p:extLst>
          </p:nvPr>
        </p:nvGraphicFramePr>
        <p:xfrm>
          <a:off x="3017519" y="1246914"/>
          <a:ext cx="5744095" cy="4089860"/>
        </p:xfrm>
        <a:graphic>
          <a:graphicData uri="http://schemas.openxmlformats.org/drawingml/2006/table">
            <a:tbl>
              <a:tblPr/>
              <a:tblGrid>
                <a:gridCol w="438077">
                  <a:extLst>
                    <a:ext uri="{9D8B030D-6E8A-4147-A177-3AD203B41FA5}">
                      <a16:colId xmlns:a16="http://schemas.microsoft.com/office/drawing/2014/main" val="2197004712"/>
                    </a:ext>
                  </a:extLst>
                </a:gridCol>
                <a:gridCol w="3504616">
                  <a:extLst>
                    <a:ext uri="{9D8B030D-6E8A-4147-A177-3AD203B41FA5}">
                      <a16:colId xmlns:a16="http://schemas.microsoft.com/office/drawing/2014/main" val="1133018513"/>
                    </a:ext>
                  </a:extLst>
                </a:gridCol>
                <a:gridCol w="1801402">
                  <a:extLst>
                    <a:ext uri="{9D8B030D-6E8A-4147-A177-3AD203B41FA5}">
                      <a16:colId xmlns:a16="http://schemas.microsoft.com/office/drawing/2014/main" val="3450321322"/>
                    </a:ext>
                  </a:extLst>
                </a:gridCol>
              </a:tblGrid>
              <a:tr h="204493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PORTFELJ CERP-a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0329744"/>
                  </a:ext>
                </a:extLst>
              </a:tr>
              <a:tr h="204493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Društvo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Resorno ministarstvo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5426012"/>
                  </a:ext>
                </a:extLst>
              </a:tr>
              <a:tr h="204493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BRIJUNI RIVIJERA d.o.o.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Ministarstvo turizma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2771128"/>
                  </a:ext>
                </a:extLst>
              </a:tr>
              <a:tr h="204493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BOROVO d.d.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Ministarstvo</a:t>
                      </a: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l-PL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gospodarstva</a:t>
                      </a: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 </a:t>
                      </a:r>
                      <a:r>
                        <a:rPr lang="pl-PL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održivog</a:t>
                      </a: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l-PL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razvoja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9306559"/>
                  </a:ext>
                </a:extLst>
              </a:tr>
              <a:tr h="204493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PLINACRO d.o.o.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6954573"/>
                  </a:ext>
                </a:extLst>
              </a:tr>
              <a:tr h="204493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VJESNIK d.d.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191509"/>
                  </a:ext>
                </a:extLst>
              </a:tr>
              <a:tr h="204493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HRVATSKA BRODOGRADNJA - JADRANBROD d.d.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Ministarstvo mora, prometa i infrastrukture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0925119"/>
                  </a:ext>
                </a:extLst>
              </a:tr>
              <a:tr h="204493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LUKA VUKOVAR d.o.o.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0899612"/>
                  </a:ext>
                </a:extLst>
              </a:tr>
              <a:tr h="204493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JADROPLOV d.d.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9695197"/>
                  </a:ext>
                </a:extLst>
              </a:tr>
              <a:tr h="204493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POMORSKI CENTAR ZA ELEKTRONIKU </a:t>
                      </a:r>
                      <a:r>
                        <a:rPr lang="pl-PL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d.o.o</a:t>
                      </a:r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3827343"/>
                  </a:ext>
                </a:extLst>
              </a:tr>
              <a:tr h="817972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INSTITUT ZA SIGURNOST d.d.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Ministarstvo rada, mirovinskog sustava, obitelji i socijalne politike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0566351"/>
                  </a:ext>
                </a:extLst>
              </a:tr>
              <a:tr h="204493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ZRAKOPLOVNO-TEHNIČKI CENTAR d.d.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Ministarstvo obrane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3578034"/>
                  </a:ext>
                </a:extLst>
              </a:tr>
              <a:tr h="204493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PLETER USLUGE d.o.o.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1067339"/>
                  </a:ext>
                </a:extLst>
              </a:tr>
              <a:tr h="204493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VELETRŽNICA OPUZEN d.o.o.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Ministarstvo poljoprivrede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3289858"/>
                  </a:ext>
                </a:extLst>
              </a:tr>
              <a:tr h="204493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VELETRŽNICA RIBE TRIBUNJ d.o.o.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9715226"/>
                  </a:ext>
                </a:extLst>
              </a:tr>
              <a:tr h="204493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AGRODUHAN d.o.o.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8456120"/>
                  </a:ext>
                </a:extLst>
              </a:tr>
              <a:tr h="204493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NACIONALNA VELETRŽNICA d.d.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08778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58558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0" y="608965"/>
            <a:ext cx="8578735" cy="996315"/>
          </a:xfrm>
        </p:spPr>
        <p:txBody>
          <a:bodyPr>
            <a:normAutofit/>
          </a:bodyPr>
          <a:lstStyle/>
          <a:p>
            <a:pPr algn="ctr"/>
            <a:r>
              <a:rPr lang="hr-HR" sz="3200" b="1" dirty="0"/>
              <a:t>Državna imovina u Hrvatskoj-2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88225"/>
            <a:ext cx="11353800" cy="4653801"/>
          </a:xfrm>
        </p:spPr>
        <p:txBody>
          <a:bodyPr>
            <a:normAutofit/>
          </a:bodyPr>
          <a:lstStyle/>
          <a:p>
            <a:pPr algn="just"/>
            <a:r>
              <a:rPr lang="hr-HR" sz="2400" dirty="0"/>
              <a:t>Pravne osobe iz prikazanog portfelja ostvarile su u 2020. godini ukupno 39,847 mlrd. </a:t>
            </a:r>
            <a:r>
              <a:rPr lang="en-US" sz="2400" dirty="0"/>
              <a:t>k</a:t>
            </a:r>
            <a:r>
              <a:rPr lang="hr-HR" sz="2400" dirty="0"/>
              <a:t>n prihoda, od čega su 59,36% ostvarila društva INA – Industrija nafte d.d. i Hrvatska elektroprivreda d.d.</a:t>
            </a:r>
          </a:p>
          <a:p>
            <a:pPr algn="just"/>
            <a:r>
              <a:rPr lang="hr-HR" sz="2400" dirty="0"/>
              <a:t>U Hrvatskoj trenutno postoje </a:t>
            </a:r>
            <a:r>
              <a:rPr lang="hr-HR" sz="2400" b="1" dirty="0"/>
              <a:t>dva različita modela upravljanja </a:t>
            </a:r>
            <a:r>
              <a:rPr lang="hr-HR" sz="2400" dirty="0"/>
              <a:t>državnim poduzećima. </a:t>
            </a:r>
          </a:p>
          <a:p>
            <a:pPr algn="just"/>
            <a:r>
              <a:rPr lang="hr-HR" sz="2400" b="1" dirty="0"/>
              <a:t>Prvi model obilježava decentralizacija </a:t>
            </a:r>
            <a:r>
              <a:rPr lang="hr-HR" sz="2400" dirty="0"/>
              <a:t>jer su vlasnička prava nad trgovačkim društvima i pravnim osobama od posebnog interesa raspodijeljena između Ministarstva prostornoga uređenja, graditeljstva i državne imovine i resornih ministarstava pri čemu resorna ministarstva imaju značajniju ulogu. </a:t>
            </a:r>
          </a:p>
          <a:p>
            <a:pPr algn="just"/>
            <a:r>
              <a:rPr lang="hr-HR" sz="2400" b="1" dirty="0"/>
              <a:t>Drugi model obilježava veća centralizacija</a:t>
            </a:r>
            <a:r>
              <a:rPr lang="hr-HR" sz="2400" dirty="0"/>
              <a:t> jer Centar za restrukturiranje i prodaju vrši glavninu vlasničkih prava s naglaskom na restrukturiranje i privatizaciju trgovačkih društava u svom portfelju od kojih je velika većina u manjinskom državnom vlasništvu</a:t>
            </a:r>
            <a:r>
              <a:rPr lang="en-US" sz="2400" dirty="0"/>
              <a:t>.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34306326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7147" y="1046612"/>
            <a:ext cx="10396268" cy="342241"/>
          </a:xfrm>
        </p:spPr>
        <p:txBody>
          <a:bodyPr>
            <a:normAutofit fontScale="90000"/>
          </a:bodyPr>
          <a:lstStyle/>
          <a:p>
            <a:r>
              <a:rPr lang="hr-H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Strategija razvoja društvenog poduzetništva u RH 2015-2020</a:t>
            </a:r>
            <a:br>
              <a:rPr lang="hr-HR" dirty="0"/>
            </a:b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06" y="1679171"/>
            <a:ext cx="11258909" cy="416998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hr-HR" sz="2400" dirty="0"/>
              <a:t>U Strategiji razvoja društvenog poduzetništva RH u okviru: </a:t>
            </a:r>
            <a:r>
              <a:rPr lang="hr-HR" sz="2400" b="1" dirty="0"/>
              <a:t>Mjera 1. Uspostava i unaprjeđenje zakonodavnog i institucionalnog okvira za razvoj društvenog poduzetništva</a:t>
            </a:r>
            <a:r>
              <a:rPr lang="hr-HR" sz="2400" dirty="0"/>
              <a:t> planirano je šest aktivnosti među kojima i </a:t>
            </a:r>
            <a:r>
              <a:rPr lang="hr-HR" sz="2400" b="1" dirty="0"/>
              <a:t>aktivnost 1.6.</a:t>
            </a:r>
            <a:r>
              <a:rPr lang="hr-HR" sz="2400" dirty="0"/>
              <a:t>: </a:t>
            </a:r>
          </a:p>
          <a:p>
            <a:pPr marL="0" indent="0" algn="just">
              <a:buNone/>
            </a:pPr>
            <a:r>
              <a:rPr lang="hr-HR" sz="2400" dirty="0"/>
              <a:t>1.6. </a:t>
            </a:r>
            <a:r>
              <a:rPr lang="hr-HR" sz="2400" b="1" dirty="0"/>
              <a:t>Osiguranje povoljnih uvjeta za korištenje neiskorištenih javnih prostornih resursa (poslovnih, građevinskih, poljoprivrednih) diljem Republike Hrvatske te kroz osiguranje odgovarajućih izvora financiranja za potrebe prilagodbe, uređenja i opremanja infrastrukture za društveno-poduzetničke aktivnosti</a:t>
            </a:r>
            <a:r>
              <a:rPr lang="en-US" sz="2400" b="1" dirty="0"/>
              <a:t>, </a:t>
            </a:r>
            <a:r>
              <a:rPr lang="en-US" sz="2400" dirty="0" err="1"/>
              <a:t>koja</a:t>
            </a:r>
            <a:r>
              <a:rPr lang="en-US" sz="2400" b="1" dirty="0"/>
              <a:t> </a:t>
            </a:r>
            <a:r>
              <a:rPr lang="hr-HR" sz="2400" dirty="0"/>
              <a:t>nije provedena za trajanja Strategije (niti ostale aktivnosti predviđene Mjerom 1) niti su ostvareni pokazatelji provedbe</a:t>
            </a:r>
          </a:p>
        </p:txBody>
      </p:sp>
    </p:spTree>
    <p:extLst>
      <p:ext uri="{BB962C8B-B14F-4D97-AF65-F5344CB8AC3E}">
        <p14:creationId xmlns:p14="http://schemas.microsoft.com/office/powerpoint/2010/main" val="18158877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1293484-01A1-40B9-AE94-9784975CA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2640" y="863600"/>
            <a:ext cx="9389176" cy="534063"/>
          </a:xfrm>
        </p:spPr>
        <p:txBody>
          <a:bodyPr>
            <a:noAutofit/>
          </a:bodyPr>
          <a:lstStyle/>
          <a:p>
            <a:r>
              <a:rPr lang="pl-PL" sz="3400" b="1" dirty="0"/>
              <a:t>Istraživanje – fokus skupine</a:t>
            </a:r>
            <a:endParaRPr lang="hr-HR" sz="34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635CFFA-A055-40FD-AACD-7031EEEC3B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9381" y="1397663"/>
            <a:ext cx="7934961" cy="4214740"/>
          </a:xfrm>
        </p:spPr>
        <p:txBody>
          <a:bodyPr anchor="t">
            <a:noAutofit/>
          </a:bodyPr>
          <a:lstStyle/>
          <a:p>
            <a:pPr algn="just">
              <a:buFont typeface="Courier New" panose="02070309020205020404" pitchFamily="49" charset="0"/>
              <a:buChar char="o"/>
            </a:pPr>
            <a:r>
              <a:rPr lang="hr-HR" sz="1600" b="1" dirty="0"/>
              <a:t>kvalitativna metoda prikupljanja podataka </a:t>
            </a:r>
            <a:r>
              <a:rPr lang="hr-HR" sz="1600" dirty="0"/>
              <a:t>koja se oslanja na interakciju sudionika odabranih osobina, okupljenih u manje skupine u kojima raspravljaju o zadanim temama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hr-HR" sz="1600" dirty="0"/>
              <a:t>uz odgovore na postavljena pitanja (npr kroz anketu) razlika rada u fokus skupini je da se pokušava  razotkriti </a:t>
            </a:r>
            <a:r>
              <a:rPr lang="hr-HR" sz="1600" b="1" dirty="0"/>
              <a:t>zašto </a:t>
            </a:r>
            <a:r>
              <a:rPr lang="hr-HR" sz="1600" dirty="0"/>
              <a:t>ljudi imaju konkretan stav prema nekoj temi (poz/neg) </a:t>
            </a:r>
            <a:endParaRPr lang="en-US" sz="1600" dirty="0"/>
          </a:p>
          <a:p>
            <a:pPr algn="just"/>
            <a:endParaRPr lang="hr-HR" sz="1600" dirty="0"/>
          </a:p>
          <a:p>
            <a:pPr algn="just"/>
            <a:r>
              <a:rPr lang="hr-HR" sz="1600" dirty="0"/>
              <a:t>U 6 fokus grupa tijekom 2021. godine sudjelovalo je ukupno 56 sudionika (Sinj, Pakrac, Zabok, Metković i Gospić)</a:t>
            </a:r>
          </a:p>
          <a:p>
            <a:pPr algn="just"/>
            <a:r>
              <a:rPr lang="hr-HR" sz="1600" dirty="0"/>
              <a:t>Pitanja za fokus grupu Državna imovina u funkciji razvoja društvenog poduzetništva su podijeljena u 3 osnovne grupe pitanja: </a:t>
            </a:r>
            <a:endParaRPr lang="hr-HR" sz="1600" i="1" dirty="0"/>
          </a:p>
          <a:p>
            <a:pPr marL="0" lvl="0" indent="0" algn="just">
              <a:buNone/>
            </a:pPr>
            <a:r>
              <a:rPr lang="hr-HR" sz="1600" dirty="0"/>
              <a:t>1. Da li postoje recentna istraživanja vezano uz mogućnosti korištenja državne imovine za razvoj društvenog poduzetništva?</a:t>
            </a:r>
          </a:p>
          <a:p>
            <a:pPr marL="0" lvl="0" indent="0" algn="just">
              <a:buNone/>
            </a:pPr>
            <a:r>
              <a:rPr lang="hr-HR" sz="1600" dirty="0"/>
              <a:t>2. Da li smatrate da bi neiskorištena državna imovina dana na raspolaganje društvenim poduzetnicima bila razvojni iskorak u lokalnim zajednicama?</a:t>
            </a:r>
          </a:p>
          <a:p>
            <a:pPr marL="0" lvl="0" indent="0" algn="just">
              <a:buNone/>
            </a:pPr>
            <a:r>
              <a:rPr lang="hr-HR" sz="1600" dirty="0"/>
              <a:t>3. Da li ste Vi (vaša institucija) bili u mogućnosti koristiti državnu imovinu za razvoj društvenog poduzetništva?</a:t>
            </a:r>
          </a:p>
        </p:txBody>
      </p:sp>
      <p:pic>
        <p:nvPicPr>
          <p:cNvPr id="5" name="Picture 4" descr="A group of people sitting around a table&#10;&#10;Description automatically generated with low confidence">
            <a:extLst>
              <a:ext uri="{FF2B5EF4-FFF2-40B4-BE49-F238E27FC236}">
                <a16:creationId xmlns:a16="http://schemas.microsoft.com/office/drawing/2014/main" id="{45087374-FCE2-400A-9B45-43E3FB05A98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40" r="11444" b="2"/>
          <a:stretch/>
        </p:blipFill>
        <p:spPr>
          <a:xfrm>
            <a:off x="8306317" y="1397663"/>
            <a:ext cx="3506058" cy="3644348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661360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080" y="1168400"/>
            <a:ext cx="11221720" cy="695008"/>
          </a:xfrm>
        </p:spPr>
        <p:txBody>
          <a:bodyPr>
            <a:normAutofit fontScale="90000"/>
          </a:bodyPr>
          <a:lstStyle/>
          <a:p>
            <a:pPr algn="ctr"/>
            <a:r>
              <a:rPr lang="hr-HR" sz="3300" b="1" dirty="0"/>
              <a:t>1. Da li postoje recentna istraživanja vezano uz mogućnosti korištenja državne imovine za razvoj društvenog poduzetništva?</a:t>
            </a:r>
            <a:br>
              <a:rPr lang="hr-HR" sz="3300" b="1" dirty="0"/>
            </a:br>
            <a:endParaRPr lang="hr-HR" sz="33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2080" y="2323465"/>
            <a:ext cx="1122172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hr-HR" sz="2500" dirty="0"/>
              <a:t>-velika većina ili ne zna ili smatra da bi ih trebalo biti</a:t>
            </a:r>
            <a:r>
              <a:rPr lang="en-US" sz="2500" dirty="0"/>
              <a:t>,</a:t>
            </a:r>
            <a:r>
              <a:rPr lang="hr-HR" sz="2500" dirty="0"/>
              <a:t> ali da s njima nisu upoznati</a:t>
            </a:r>
          </a:p>
          <a:p>
            <a:pPr marL="0" indent="0" algn="just">
              <a:buNone/>
            </a:pPr>
            <a:r>
              <a:rPr lang="hr-HR" sz="2500" dirty="0"/>
              <a:t>-pregledom utvrđeno da je tema državne imovine u znanstvenim i stručnim radovima gotovo u potpunosti zapostavljena.</a:t>
            </a:r>
          </a:p>
          <a:p>
            <a:pPr marL="0" indent="0" algn="just">
              <a:buNone/>
            </a:pPr>
            <a:endParaRPr lang="hr-HR" sz="2500" dirty="0"/>
          </a:p>
          <a:p>
            <a:pPr marL="0" indent="0" algn="just">
              <a:buNone/>
            </a:pPr>
            <a:r>
              <a:rPr lang="hr-HR" sz="2500" dirty="0"/>
              <a:t>-potrebno je inicirati istraživanja, posebno vezana uz primjere dobre prakse stavljanja državne imovine ne samo u funkciju razvoja društvenog poduzetništva već i općenito, posebno s obzirom na mjerenje utjecaja društvenog poduzetništva/projekata.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725464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600" y="832485"/>
            <a:ext cx="11765280" cy="762635"/>
          </a:xfrm>
        </p:spPr>
        <p:txBody>
          <a:bodyPr>
            <a:normAutofit fontScale="90000"/>
          </a:bodyPr>
          <a:lstStyle/>
          <a:p>
            <a:pPr marL="0" lvl="0" indent="0" algn="ctr"/>
            <a:r>
              <a:rPr lang="hr-HR" sz="3200" b="1" dirty="0"/>
              <a:t>2. Da li smatrate da bi neiskorištena državna imovina dana na raspolaganje društvenim poduzetnicima bila razvojni iskorak u lokalnim zajednicama?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70611"/>
            <a:ext cx="11968480" cy="4568912"/>
          </a:xfrm>
        </p:spPr>
        <p:txBody>
          <a:bodyPr>
            <a:normAutofit/>
          </a:bodyPr>
          <a:lstStyle/>
          <a:p>
            <a:pPr algn="just"/>
            <a:r>
              <a:rPr lang="hr-HR" sz="2000" dirty="0"/>
              <a:t>gotovo svi ispitanici (96%) odgovorili kako smatraju da se državna imovina ne koristi u potpunosti niti na adekvatan način i da bi bilo dobro da se stavi na raspolaganje društvenim poduzetnicima. </a:t>
            </a:r>
          </a:p>
          <a:p>
            <a:pPr algn="just"/>
            <a:r>
              <a:rPr lang="hr-HR" sz="2000" dirty="0"/>
              <a:t>20% ispitanika smatra da postoji manjak educiranosti, te nedostatak volje državne i lokalne vlasti. </a:t>
            </a:r>
          </a:p>
          <a:p>
            <a:pPr algn="just"/>
            <a:r>
              <a:rPr lang="hr-HR" sz="2000" dirty="0"/>
              <a:t>Sudionici fokus grupa iz Sinja, njih 39%, upoznato s dobrim primjerom stavljanja državne imovine u funkciju razvoja Veteranskog centra („Uspostava veteranskih centara u Republici Hrvatskoj“, nositelj Min. hrvatskih banitelja)</a:t>
            </a:r>
          </a:p>
          <a:p>
            <a:pPr algn="just"/>
            <a:r>
              <a:rPr lang="hr-HR" sz="2000" dirty="0"/>
              <a:t>potrebno jačanje kapaciteta dionika društvenog poduzetništva na temu pripreme projekata od značaja za RH,</a:t>
            </a:r>
          </a:p>
          <a:p>
            <a:pPr algn="just"/>
            <a:r>
              <a:rPr lang="hr-HR" sz="2000" dirty="0"/>
              <a:t>osnivanje jednog </a:t>
            </a:r>
            <a:r>
              <a:rPr lang="hr-HR" sz="2000" b="1" dirty="0"/>
              <a:t>koordinacijskog tijela </a:t>
            </a:r>
            <a:r>
              <a:rPr lang="hr-HR" sz="2000" dirty="0"/>
              <a:t>između dva relevantna ministarstva (za državnu imovinu i za društveno poduzetništvo) kako bi se iznašli prijedlozi i teme projekata od značaja (tzv. flagship projekti), te adekvatna podrška za njihovu realizaciju. </a:t>
            </a:r>
          </a:p>
          <a:p>
            <a:pPr algn="just"/>
            <a:r>
              <a:rPr lang="hr-HR" sz="2000" dirty="0"/>
              <a:t>jačanje znanja na teme analize troškova i koristi značajnih projekata kao i najboljih pristupa/poslovnih modela korištenja te imovine. </a:t>
            </a:r>
          </a:p>
        </p:txBody>
      </p:sp>
    </p:spTree>
    <p:extLst>
      <p:ext uri="{BB962C8B-B14F-4D97-AF65-F5344CB8AC3E}">
        <p14:creationId xmlns:p14="http://schemas.microsoft.com/office/powerpoint/2010/main" val="24651547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0800" y="720725"/>
            <a:ext cx="10033000" cy="813435"/>
          </a:xfrm>
        </p:spPr>
        <p:txBody>
          <a:bodyPr>
            <a:normAutofit/>
          </a:bodyPr>
          <a:lstStyle/>
          <a:p>
            <a:r>
              <a:rPr lang="hr-HR" sz="3200" b="1" dirty="0"/>
              <a:t>Nastavak – 2. pitanje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34160"/>
            <a:ext cx="11353800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000" dirty="0"/>
              <a:t>U</a:t>
            </a:r>
            <a:r>
              <a:rPr lang="hr-HR" sz="2000" dirty="0"/>
              <a:t> Stategiji upravljanja državnom imovinom RH 2019-2025 navedeno:</a:t>
            </a:r>
          </a:p>
          <a:p>
            <a:pPr marL="0" indent="0" algn="just">
              <a:buNone/>
            </a:pPr>
            <a:r>
              <a:rPr lang="hr-HR" sz="2000" dirty="0"/>
              <a:t>-„Raspolaganje nekretninama u korist jedinica lokalne i područne (regionalne) samouprave provodi se osobito u svrhu: ostvarenja projekata izgradnje poduzetničke infrastrukture, ostvarenja projekata koji su od </a:t>
            </a:r>
            <a:r>
              <a:rPr lang="hr-HR" sz="2000" b="1" dirty="0"/>
              <a:t>općeg javnog, socijalnog ili kulturnog interesa</a:t>
            </a:r>
            <a:r>
              <a:rPr lang="hr-HR" sz="2000" dirty="0"/>
              <a:t>, poput izgradnje škola, dječjih vrtića, bolnica, ustanova socijalne skrbi, groblja, za izgradnju sportskih objekata, muzeja, memorijalnih centara i dr. sličnih projekata kojima se povećava kvaliteta života građana na području jedinice lokalne i regionalne samouprave, provođenja programa stambenog zbrinjavanja i društveno poticane stanogradnje, provođenje </a:t>
            </a:r>
            <a:r>
              <a:rPr lang="hr-HR" sz="2000" i="1" dirty="0"/>
              <a:t>programa integracije osoba s invaliditetom i dr.</a:t>
            </a:r>
            <a:r>
              <a:rPr lang="hr-HR" sz="2000" dirty="0"/>
              <a:t>“. </a:t>
            </a:r>
          </a:p>
          <a:p>
            <a:pPr marL="0" indent="0" algn="just">
              <a:buNone/>
            </a:pPr>
            <a:r>
              <a:rPr lang="hr-HR" sz="2000" dirty="0"/>
              <a:t>-</a:t>
            </a:r>
            <a:r>
              <a:rPr lang="en-US" sz="2000" dirty="0"/>
              <a:t> </a:t>
            </a:r>
            <a:r>
              <a:rPr lang="hr-HR" sz="2000" dirty="0"/>
              <a:t>favorizirati će projekte: </a:t>
            </a:r>
            <a:r>
              <a:rPr lang="hr-HR" sz="2000" b="1" dirty="0"/>
              <a:t>značajni nekretninski projekti </a:t>
            </a:r>
            <a:r>
              <a:rPr lang="hr-HR" sz="2000" dirty="0"/>
              <a:t>(koji aktiviraju površinski veće nekretnine koje se nalaze uglavnom u sklopu bivših vojarni ili na području turističkih područja), projekti koji </a:t>
            </a:r>
            <a:r>
              <a:rPr lang="hr-HR" sz="2000" b="1" dirty="0"/>
              <a:t>imaju što veći stupanj dovršenosti prostorno-planske dokumentacije, riješenih imovinsko</a:t>
            </a:r>
            <a:r>
              <a:rPr lang="en-US" sz="2000" b="1" dirty="0"/>
              <a:t> </a:t>
            </a:r>
            <a:r>
              <a:rPr lang="hr-HR" sz="2000" b="1" dirty="0"/>
              <a:t>pravnih odnosa, stupanj financiranja</a:t>
            </a:r>
            <a:r>
              <a:rPr lang="hr-HR" sz="2000" dirty="0"/>
              <a:t> i dr., projekti sa značajnim utjecajem na državni proračun, </a:t>
            </a:r>
            <a:r>
              <a:rPr lang="hr-HR" sz="2000" b="1" dirty="0"/>
              <a:t>višom razinom uključenosti </a:t>
            </a:r>
            <a:r>
              <a:rPr lang="hr-HR" sz="2000" dirty="0"/>
              <a:t>jedinica lokalne i područne (regionalne) samouprave u realizaciju, </a:t>
            </a:r>
            <a:r>
              <a:rPr lang="hr-HR" sz="2000" b="1" dirty="0"/>
              <a:t>brojem novootvorenih radnih mjesta </a:t>
            </a:r>
            <a:r>
              <a:rPr lang="hr-HR" sz="2000" dirty="0"/>
              <a:t>i drugi </a:t>
            </a:r>
            <a:r>
              <a:rPr lang="hr-HR" sz="2000" b="1" dirty="0"/>
              <a:t>ekonomski pokazatelji</a:t>
            </a:r>
            <a:r>
              <a:rPr lang="hr-HR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148201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8800" y="944245"/>
            <a:ext cx="11170920" cy="864235"/>
          </a:xfrm>
        </p:spPr>
        <p:txBody>
          <a:bodyPr>
            <a:normAutofit fontScale="90000"/>
          </a:bodyPr>
          <a:lstStyle/>
          <a:p>
            <a:pPr algn="ctr"/>
            <a:r>
              <a:rPr lang="hr-HR" sz="3200" b="1" dirty="0"/>
              <a:t>3. Da li ste Vi (Vaša institucija) bili u mogućnosti koristiti državnu imovinu za razvoj društvenog poduzetništva?</a:t>
            </a:r>
            <a:br>
              <a:rPr lang="hr-HR" sz="3200" b="1" dirty="0"/>
            </a:br>
            <a:endParaRPr lang="hr-HR" sz="3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600" y="2506662"/>
            <a:ext cx="11775440" cy="4351338"/>
          </a:xfrm>
        </p:spPr>
        <p:txBody>
          <a:bodyPr>
            <a:normAutofit/>
          </a:bodyPr>
          <a:lstStyle/>
          <a:p>
            <a:r>
              <a:rPr lang="hr-HR" sz="2400" dirty="0"/>
              <a:t>svi ispitanici (100%) odgovaraju da nisu bili u mogućnosti, te tvrde da bi se državna imovina trebala staviti na raspolaganje društvenim poduzetnicima.</a:t>
            </a:r>
          </a:p>
          <a:p>
            <a:r>
              <a:rPr lang="hr-HR" sz="2400" dirty="0"/>
              <a:t>četiri ispitanika predlažu da se državna imovina stavi u funkciju razvitka lokalnih sredina</a:t>
            </a:r>
          </a:p>
          <a:p>
            <a:r>
              <a:rPr lang="hr-HR" sz="2400" dirty="0"/>
              <a:t>izvješća navode i izazov spremnosti JLS-ova da djelotvorno upravljaju državnom imovinom, te je također potrebno jačati njihove kapacitete</a:t>
            </a:r>
            <a:endParaRPr lang="hr-HR" sz="2200" dirty="0"/>
          </a:p>
        </p:txBody>
      </p:sp>
    </p:spTree>
    <p:extLst>
      <p:ext uri="{BB962C8B-B14F-4D97-AF65-F5344CB8AC3E}">
        <p14:creationId xmlns:p14="http://schemas.microsoft.com/office/powerpoint/2010/main" val="2603426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898" y="562293"/>
            <a:ext cx="10841182" cy="1219835"/>
          </a:xfrm>
        </p:spPr>
        <p:txBody>
          <a:bodyPr>
            <a:normAutofit/>
          </a:bodyPr>
          <a:lstStyle/>
          <a:p>
            <a:pPr algn="ctr"/>
            <a:r>
              <a:rPr lang="hr-HR" sz="3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Smjernice za razvoj javnih politika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54480"/>
            <a:ext cx="11914518" cy="4578986"/>
          </a:xfrm>
        </p:spPr>
        <p:txBody>
          <a:bodyPr>
            <a:normAutofit lnSpcReduction="10000"/>
          </a:bodyPr>
          <a:lstStyle/>
          <a:p>
            <a:r>
              <a:rPr lang="hr-HR" b="1" dirty="0"/>
              <a:t>Državna imovina u funkciji razvoja društvenog poduzetništva</a:t>
            </a:r>
          </a:p>
          <a:p>
            <a:pPr marL="0" indent="0">
              <a:buNone/>
            </a:pPr>
            <a:r>
              <a:rPr lang="hr-HR" dirty="0"/>
              <a:t>Ostale:</a:t>
            </a:r>
          </a:p>
          <a:p>
            <a:pPr lvl="0"/>
            <a:r>
              <a:rPr lang="hr-HR" sz="2600" dirty="0"/>
              <a:t>zakonodavni okvir i društveno poduzetništvo,</a:t>
            </a:r>
          </a:p>
          <a:p>
            <a:pPr lvl="0"/>
            <a:r>
              <a:rPr lang="hr-HR" sz="2600" dirty="0"/>
              <a:t>društveno poduzetništvo, ranjive skupine i socijalne usluge,</a:t>
            </a:r>
          </a:p>
          <a:p>
            <a:pPr lvl="0"/>
            <a:r>
              <a:rPr lang="hr-HR" sz="2600" dirty="0"/>
              <a:t>društveno poduzetništvo u poljoprivredi,</a:t>
            </a:r>
          </a:p>
          <a:p>
            <a:pPr lvl="0"/>
            <a:r>
              <a:rPr lang="hr-HR" sz="2600" dirty="0"/>
              <a:t>komunikacijski kanali društvenog poduzetništva i nositelja javnih politika te instituti potpore,</a:t>
            </a:r>
          </a:p>
          <a:p>
            <a:pPr lvl="0"/>
            <a:r>
              <a:rPr lang="hr-HR" sz="2600" dirty="0"/>
              <a:t>društveno poduzetništvo i obrazovni sustav,</a:t>
            </a:r>
          </a:p>
          <a:p>
            <a:pPr lvl="0"/>
            <a:r>
              <a:rPr lang="hr-HR" sz="2600" dirty="0"/>
              <a:t>porezna politika i društveno poduzetništvo,</a:t>
            </a:r>
          </a:p>
          <a:p>
            <a:r>
              <a:rPr lang="hr-HR" sz="2600" dirty="0"/>
              <a:t>društveno poduzetništvo i mladi</a:t>
            </a:r>
          </a:p>
        </p:txBody>
      </p:sp>
    </p:spTree>
    <p:extLst>
      <p:ext uri="{BB962C8B-B14F-4D97-AF65-F5344CB8AC3E}">
        <p14:creationId xmlns:p14="http://schemas.microsoft.com/office/powerpoint/2010/main" val="19034947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680" y="733742"/>
            <a:ext cx="11958320" cy="1325563"/>
          </a:xfrm>
        </p:spPr>
        <p:txBody>
          <a:bodyPr>
            <a:normAutofit/>
          </a:bodyPr>
          <a:lstStyle/>
          <a:p>
            <a:pPr algn="ctr"/>
            <a:r>
              <a:rPr lang="hr-HR" sz="3200" b="1" dirty="0"/>
              <a:t>Smjernice za razvoj politika u području državne imovine i društvenog poduzetništva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86000"/>
            <a:ext cx="11353800" cy="4693603"/>
          </a:xfrm>
        </p:spPr>
        <p:txBody>
          <a:bodyPr>
            <a:normAutofit/>
          </a:bodyPr>
          <a:lstStyle/>
          <a:p>
            <a:pPr lvl="0" algn="just"/>
            <a:r>
              <a:rPr lang="hr-HR" sz="2400" dirty="0"/>
              <a:t>Osnivanje koordinacijske radne skupine sastavljene od nositelja i dionika društvenog poduzetništva i upravljanja državnom imovinom </a:t>
            </a:r>
          </a:p>
          <a:p>
            <a:pPr lvl="0" algn="just"/>
            <a:r>
              <a:rPr lang="hr-HR" sz="2400" dirty="0"/>
              <a:t>Edukacija dionika društvenog poduzetništva za razvoj značajnih projekata („flagship“) koji koriste državnu imovinu, kao i jedinica lokalne i regionalne samouprave</a:t>
            </a:r>
          </a:p>
          <a:p>
            <a:pPr lvl="0" algn="just"/>
            <a:r>
              <a:rPr lang="hr-HR" sz="2400" dirty="0"/>
              <a:t>Smjernice za opća pitanja </a:t>
            </a:r>
          </a:p>
          <a:p>
            <a:pPr lvl="0" algn="just"/>
            <a:r>
              <a:rPr lang="hr-HR" sz="2400" dirty="0"/>
              <a:t>Podizanje svijesti javnosti o važnosti i ulozi društvenog poduzetništva – promicanje, razumijevanje i vidljivost društvenog poduzetništva</a:t>
            </a:r>
          </a:p>
          <a:p>
            <a:pPr marL="0" indent="0">
              <a:buNone/>
            </a:pPr>
            <a:endParaRPr lang="hr-HR" sz="2300" dirty="0"/>
          </a:p>
        </p:txBody>
      </p:sp>
    </p:spTree>
    <p:extLst>
      <p:ext uri="{BB962C8B-B14F-4D97-AF65-F5344CB8AC3E}">
        <p14:creationId xmlns:p14="http://schemas.microsoft.com/office/powerpoint/2010/main" val="39337145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720" y="741045"/>
            <a:ext cx="11369040" cy="1179195"/>
          </a:xfrm>
        </p:spPr>
        <p:txBody>
          <a:bodyPr>
            <a:noAutofit/>
          </a:bodyPr>
          <a:lstStyle/>
          <a:p>
            <a:pPr algn="ctr"/>
            <a:r>
              <a:rPr lang="hr-HR" sz="3000" b="1" i="1" dirty="0"/>
              <a:t>Osnivanje koordinacijske radne skupine sastavljene od nositelja i dionika društvenog poduzetništva i upravljanja državnom imovinom </a:t>
            </a:r>
            <a:br>
              <a:rPr lang="hr-HR" sz="3000" dirty="0"/>
            </a:br>
            <a:endParaRPr lang="hr-HR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2720" y="1670858"/>
            <a:ext cx="11877040" cy="450610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hr-HR" sz="2200" dirty="0"/>
              <a:t>Aktivna podrška Ministarstava koja su nositelji društvenog poduzetništva i upravljanja državnom imovinom značajna je, između ostalog, za dalji razvoj društvenog poduzetništva u Hrvatskoj. U te svrhe potrebno je </a:t>
            </a:r>
            <a:r>
              <a:rPr lang="hr-HR" sz="2200" b="1" dirty="0"/>
              <a:t>osnovati koordinacijsku radnu skupinu navedenih dionika iz dvaju sektora </a:t>
            </a:r>
            <a:r>
              <a:rPr lang="hr-HR" sz="2200" dirty="0"/>
              <a:t>koja bi kroz </a:t>
            </a:r>
            <a:r>
              <a:rPr lang="hr-HR" sz="2200" b="1" dirty="0"/>
              <a:t>usklađen pristup i koordinirano rješavanje detektiranih prepreka i prilika</a:t>
            </a:r>
            <a:r>
              <a:rPr lang="hr-HR" sz="2200" dirty="0"/>
              <a:t>, bila u prilici inicirati daljnji razvoj društvenog poduzetništva. Također, važno je i </a:t>
            </a:r>
            <a:r>
              <a:rPr lang="hr-HR" sz="2200" b="1" dirty="0"/>
              <a:t>strateško usklađivanje </a:t>
            </a:r>
            <a:r>
              <a:rPr lang="hr-HR" sz="2200" dirty="0"/>
              <a:t>među nositeljem i različitim imateljima državne imovine i sektora društvenog poduzetništva, posebno s obzirom na to da se u Strategiji upravljanja državnom imovinom detektirani posebni ciljevi i mjere uključuju u Nacionalnu razvojnu strategiju RH. </a:t>
            </a:r>
          </a:p>
          <a:p>
            <a:pPr marL="0" indent="0" algn="just">
              <a:buNone/>
            </a:pPr>
            <a:r>
              <a:rPr lang="hr-HR" sz="2200" dirty="0"/>
              <a:t>Takva koordinacijska radna skupina mogla bi biti i </a:t>
            </a:r>
            <a:r>
              <a:rPr lang="hr-HR" sz="2200" b="1" dirty="0"/>
              <a:t>pokretač značajnih nacionalnih i regionalnih projekata društvenog poduzetništva (flagship projekti), zatim inicijator komunikacije s jedinicama lokalne i regionalne samouprave, investitorima</a:t>
            </a:r>
            <a:r>
              <a:rPr lang="hr-HR" sz="2200" dirty="0"/>
              <a:t> i dr. Koordinacijska radna skupina i na ovoj razini treba provoditi </a:t>
            </a:r>
            <a:r>
              <a:rPr lang="hr-HR" sz="2200" b="1" dirty="0"/>
              <a:t>nadzor nad upravljanjem državnom imovinom.</a:t>
            </a:r>
          </a:p>
          <a:p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22501395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56459"/>
            <a:ext cx="11897360" cy="808182"/>
          </a:xfrm>
        </p:spPr>
        <p:txBody>
          <a:bodyPr>
            <a:noAutofit/>
          </a:bodyPr>
          <a:lstStyle/>
          <a:p>
            <a:pPr algn="ctr"/>
            <a:r>
              <a:rPr lang="hr-HR" sz="2700" b="1" i="1" dirty="0"/>
              <a:t>Edukacija dionika društvenog poduzetništva za razvoj značajnih projekata („flagship“) koji koriste državnu imovinu, kao i jedinica lokalne i regionalne samouprave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71120" y="1645920"/>
            <a:ext cx="12192000" cy="467042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hr-HR" sz="1900" dirty="0"/>
              <a:t>Jedna od identificiranih prepreka dionika u društvenom poduzetništvu je </a:t>
            </a:r>
            <a:r>
              <a:rPr lang="hr-HR" sz="1900" b="1" dirty="0"/>
              <a:t>nemogućnost razvoja projekata značajnih za RH,</a:t>
            </a:r>
            <a:r>
              <a:rPr lang="hr-HR" sz="1900" dirty="0"/>
              <a:t> koji je jedan od kriterija odabira kod nositelja upravljanja državnom imovinom. Osim toga, potrebno je </a:t>
            </a:r>
            <a:r>
              <a:rPr lang="hr-HR" sz="1900" b="1" dirty="0"/>
              <a:t>jačati kapacitete dionika društvenog poduzetništva na teme analize troškova i koristi projekata, kao i najboljih pristupa/poslovnih modela korištenja te imovine. S druge strane</a:t>
            </a:r>
            <a:r>
              <a:rPr lang="hr-HR" sz="1900" dirty="0"/>
              <a:t>, u Strategiji upravljanja državnom imovinom je također prepoznato da treba jačati </a:t>
            </a:r>
            <a:r>
              <a:rPr lang="hr-HR" sz="1900" b="1" dirty="0"/>
              <a:t>znanje, vještine i motivaciju službenika glavnih dionika za upravljanje državnom imovinom, a prema preporukama OECD-a.</a:t>
            </a:r>
            <a:r>
              <a:rPr lang="hr-HR" sz="1900" dirty="0"/>
              <a:t> Smjernice OECD-a o korporativnom upravljanju poduzećima u državnom vlasništvu preporuke su vladama o tome kako osigurati da poduzeća u državnom vlasništvu djeluju učinkovito, transparentno i na odgovoran način. </a:t>
            </a:r>
          </a:p>
          <a:p>
            <a:pPr marL="0" indent="0" algn="just">
              <a:buNone/>
            </a:pPr>
            <a:r>
              <a:rPr lang="hr-HR" sz="1900" b="1" dirty="0"/>
              <a:t>Ministarstvo prostornog uređenja, graditeljstva i državne imovine</a:t>
            </a:r>
            <a:r>
              <a:rPr lang="hr-HR" sz="1900" dirty="0"/>
              <a:t> trenutno provodi  </a:t>
            </a:r>
            <a:r>
              <a:rPr lang="hr-HR" sz="1900" b="1" dirty="0"/>
              <a:t>projekt „Unaprjeđenje korporativnog upravljanja u poduzećima u vlasništvu države revidiranjem i usklađivanjem zakonske regulative s OECD-ovim smjernicama za korporativno upravljanje</a:t>
            </a:r>
            <a:r>
              <a:rPr lang="hr-HR" sz="1900" dirty="0"/>
              <a:t>“ koji ima za ciljeve a) pregled postojeće prakse korporativnog upravljanja u državnim poduzećima, utvrđivanje odstupanja od najbolje prakse te sastavljanje preporuka za reviziju regulatornog okvira iz domene korporativnog upravljanja, te b) stvaranje preduvjeta za aktivniju ulogu vlasničkih tijela u postavljanju financijskih i operativnih ciljeva, te postizanje bolje koordinacije između nadležnih državnih tijela.</a:t>
            </a:r>
          </a:p>
          <a:p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6210209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120" y="833120"/>
            <a:ext cx="10515600" cy="496916"/>
          </a:xfrm>
        </p:spPr>
        <p:txBody>
          <a:bodyPr>
            <a:normAutofit fontScale="90000"/>
          </a:bodyPr>
          <a:lstStyle/>
          <a:p>
            <a:pPr algn="ctr"/>
            <a:r>
              <a:rPr lang="hr-HR" sz="3000" b="1" i="1" dirty="0"/>
              <a:t>Smjernice</a:t>
            </a:r>
            <a:r>
              <a:rPr lang="hr-HR" sz="3000" b="1" dirty="0"/>
              <a:t> </a:t>
            </a:r>
            <a:r>
              <a:rPr lang="hr-HR" sz="3000" b="1" i="1" dirty="0"/>
              <a:t>za opća pitanja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30036"/>
            <a:ext cx="11998960" cy="4480559"/>
          </a:xfrm>
        </p:spPr>
        <p:txBody>
          <a:bodyPr>
            <a:normAutofit lnSpcReduction="10000"/>
          </a:bodyPr>
          <a:lstStyle/>
          <a:p>
            <a:pPr algn="just"/>
            <a:r>
              <a:rPr lang="hr-HR" sz="2400" dirty="0"/>
              <a:t>Prilikom </a:t>
            </a:r>
            <a:r>
              <a:rPr lang="hr-HR" sz="2400" b="1" dirty="0"/>
              <a:t>izrade jedinstvenog Zakona o društvenom poduzetništvu </a:t>
            </a:r>
            <a:r>
              <a:rPr lang="hr-HR" sz="2400" dirty="0"/>
              <a:t>potrebno je dotaknuti se  i </a:t>
            </a:r>
            <a:r>
              <a:rPr lang="hr-HR" sz="2400" b="1" dirty="0"/>
              <a:t>korištenja napuštene, neiskorištene državne imovine ili oduzete imovine </a:t>
            </a:r>
            <a:r>
              <a:rPr lang="hr-HR" sz="2400" dirty="0"/>
              <a:t>od organiziranog kriminala za obavljanje djelatnosti društvenih poduzeća, kao što je to primjerice učinjeno u Zakonu o društvenim poduzećima u Italiji. </a:t>
            </a:r>
          </a:p>
          <a:p>
            <a:pPr algn="just"/>
            <a:r>
              <a:rPr lang="hr-HR" sz="2400" dirty="0"/>
              <a:t>Na nacionalnoj razini također je potrebno </a:t>
            </a:r>
            <a:r>
              <a:rPr lang="hr-HR" sz="2400" b="1" dirty="0"/>
              <a:t>uspostaviti koordinaciju između različitih nositelja državne imovine </a:t>
            </a:r>
            <a:r>
              <a:rPr lang="hr-HR" sz="2400" dirty="0"/>
              <a:t>(državna imovina je također i u nadležnosti drugih ministarstava i državnih tijela),</a:t>
            </a:r>
            <a:r>
              <a:rPr lang="en-US" sz="2400" dirty="0"/>
              <a:t> </a:t>
            </a:r>
            <a:r>
              <a:rPr lang="hr-HR" sz="2400" dirty="0"/>
              <a:t>zatim </a:t>
            </a:r>
            <a:r>
              <a:rPr lang="hr-HR" sz="2400" b="1" dirty="0"/>
              <a:t>jedinstven i transparentan sustav dodjele državne imovine i upravljanja, ubrzati procese dodjele državne imovine</a:t>
            </a:r>
            <a:r>
              <a:rPr lang="hr-HR" sz="2400" dirty="0"/>
              <a:t>, te poticati davanje iste projektima/dionicima sektora društvenog poduzetništva. </a:t>
            </a:r>
          </a:p>
          <a:p>
            <a:pPr algn="just"/>
            <a:r>
              <a:rPr lang="hr-HR" sz="2400" dirty="0"/>
              <a:t>Uočena je prepreka u smislu neriješenih vlasničkopravnih statusa državne imovine, te je to također jedna od pretpostavki koju je potrebno rješavati.  </a:t>
            </a:r>
          </a:p>
          <a:p>
            <a:pPr algn="just"/>
            <a:r>
              <a:rPr lang="hr-HR" sz="2400" b="1" dirty="0"/>
              <a:t>Postupak dobivanja </a:t>
            </a:r>
            <a:r>
              <a:rPr lang="hr-HR" sz="2400" dirty="0"/>
              <a:t>državne imovine potrebno je učiniti </a:t>
            </a:r>
            <a:r>
              <a:rPr lang="hr-HR" sz="2400" b="1" dirty="0"/>
              <a:t>dostupnijim i razumljivim svim dionicima, uključujući opću javnost. </a:t>
            </a:r>
          </a:p>
          <a:p>
            <a:endParaRPr lang="hr-HR" sz="2200" dirty="0"/>
          </a:p>
        </p:txBody>
      </p:sp>
    </p:spTree>
    <p:extLst>
      <p:ext uri="{BB962C8B-B14F-4D97-AF65-F5344CB8AC3E}">
        <p14:creationId xmlns:p14="http://schemas.microsoft.com/office/powerpoint/2010/main" val="18380528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7840" y="741680"/>
            <a:ext cx="11353800" cy="928688"/>
          </a:xfrm>
        </p:spPr>
        <p:txBody>
          <a:bodyPr>
            <a:normAutofit/>
          </a:bodyPr>
          <a:lstStyle/>
          <a:p>
            <a:r>
              <a:rPr lang="hr-HR" sz="3000" b="1" i="1" dirty="0"/>
              <a:t>Podizati svijest javnosti o važnosti i ulozi društvenog poduzetništva – promicanje, razumijevanje i vidljivost društvenog poduzetništva </a:t>
            </a:r>
            <a:endParaRPr lang="hr-HR" sz="3000" b="1" i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70611"/>
            <a:ext cx="11998960" cy="459939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hr-HR" sz="2300" dirty="0"/>
              <a:t>Mnoga društvena poduzeća na pozitivan i inovativan način rješavaju brojne društvene probleme i predstavljaju dobrobit za građane. Budući da je razina poznavanja koncepta društvenog poduzetništva među građanima, te među samim poduzetnicima na niskim razinama, potrebno je osigurati promicanje, vidljivost i razumijevanje društvenog poduzetništva (proizvodi i usluge, dobrobiti, mogućnosti i dr.). S povećanjem društvene svijesti o DP, moguće je otvaranje većeg broja društvenih poduzeća i novo zapošljavanje posebno ugroženih ciljnih skupina u društvu, što može utjecati i na razvojne učinke za cijelo društvo. </a:t>
            </a:r>
          </a:p>
          <a:p>
            <a:pPr marL="0" indent="0" algn="just">
              <a:buNone/>
            </a:pPr>
            <a:r>
              <a:rPr lang="hr-HR" sz="2300" dirty="0"/>
              <a:t>Jedna od poznatijih </a:t>
            </a:r>
            <a:r>
              <a:rPr lang="hr-HR" sz="2300" b="1" dirty="0"/>
              <a:t>promokampanja podizanja vidljivosti društvenog poduzetništva </a:t>
            </a:r>
            <a:r>
              <a:rPr lang="hr-HR" sz="2300" dirty="0"/>
              <a:t>je Buy Social koja je ima za cilj izgraditi tržište za društvena poduzeća. Još jedan od načina podizanja vidljivosti DP jest i označavanje </a:t>
            </a:r>
            <a:r>
              <a:rPr lang="hr-HR" sz="2300" b="1" dirty="0"/>
              <a:t>posebnim oznakama kvalitete ili certificiranjem za društvena poduzeća</a:t>
            </a:r>
            <a:r>
              <a:rPr lang="hr-HR" sz="2300" dirty="0"/>
              <a:t> kao što su primjeri iz Austrije, Finske, Njemačke, Poljske i Velike Britanije, ali koje je još uvijek i u europskim razmjerima slabo zastupljeno.</a:t>
            </a:r>
          </a:p>
        </p:txBody>
      </p:sp>
    </p:spTree>
    <p:extLst>
      <p:ext uri="{BB962C8B-B14F-4D97-AF65-F5344CB8AC3E}">
        <p14:creationId xmlns:p14="http://schemas.microsoft.com/office/powerpoint/2010/main" val="8433377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F70205E-06E8-4808-948B-CA239C3511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7240" y="1360424"/>
            <a:ext cx="4119880" cy="42519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r>
              <a:rPr lang="en-US" sz="2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Hvala</a:t>
            </a:r>
            <a:r>
              <a:rPr lang="en-US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</a:t>
            </a:r>
            <a:r>
              <a:rPr lang="en-US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pažnji</a:t>
            </a:r>
            <a:r>
              <a:rPr lang="en-US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</a:p>
          <a:p>
            <a:pPr marL="0" indent="0">
              <a:buNone/>
            </a:pPr>
            <a:r>
              <a:rPr lang="en-US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sanja.tisma@irmo.hr</a:t>
            </a:r>
            <a:endParaRPr lang="en-US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maja@irmo.hr</a:t>
            </a:r>
            <a:endParaRPr lang="en-US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hr-HR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90334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2834" y="658422"/>
            <a:ext cx="10284125" cy="963343"/>
          </a:xfrm>
        </p:spPr>
        <p:txBody>
          <a:bodyPr>
            <a:normAutofit/>
          </a:bodyPr>
          <a:lstStyle/>
          <a:p>
            <a:pPr algn="ctr"/>
            <a:r>
              <a:rPr lang="hr-HR" sz="3400" b="1" dirty="0"/>
              <a:t>Globalni trendovi u sektoru državne imovine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074" y="1532328"/>
            <a:ext cx="11756368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hr-HR" dirty="0"/>
              <a:t>EU</a:t>
            </a:r>
          </a:p>
          <a:p>
            <a:pPr marL="0" indent="0">
              <a:buNone/>
            </a:pPr>
            <a:endParaRPr lang="hr-HR" dirty="0"/>
          </a:p>
          <a:p>
            <a:pPr marL="0" indent="0" algn="just">
              <a:buNone/>
            </a:pPr>
            <a:r>
              <a:rPr lang="hr-HR" dirty="0"/>
              <a:t>-</a:t>
            </a:r>
            <a:r>
              <a:rPr lang="en-US" dirty="0"/>
              <a:t> </a:t>
            </a:r>
            <a:r>
              <a:rPr lang="hr-HR" sz="2900" dirty="0"/>
              <a:t>reforme upravljanja imovinom u EU-u imale su za cilj ostvarivanje promjena u zakonskom okviru te praksi korporativnog upravljanja.</a:t>
            </a:r>
            <a:r>
              <a:rPr lang="hr-HR" sz="2900" b="1" dirty="0"/>
              <a:t> </a:t>
            </a:r>
          </a:p>
          <a:p>
            <a:pPr marL="0" indent="0" algn="just">
              <a:buNone/>
            </a:pPr>
            <a:r>
              <a:rPr lang="hr-HR" sz="2900" dirty="0"/>
              <a:t>-</a:t>
            </a:r>
            <a:r>
              <a:rPr lang="en-US" sz="2900" dirty="0"/>
              <a:t> </a:t>
            </a:r>
            <a:r>
              <a:rPr lang="hr-HR" sz="2900" dirty="0"/>
              <a:t>reforme su općenito bile usmjerene na </a:t>
            </a:r>
            <a:r>
              <a:rPr lang="hr-HR" sz="2900" b="1" dirty="0"/>
              <a:t>poboljšanje učinkovitosti i djelotvornosti </a:t>
            </a:r>
            <a:r>
              <a:rPr lang="hr-HR" sz="2900" dirty="0"/>
              <a:t>(financijske i nefinancijske imovine). </a:t>
            </a:r>
          </a:p>
          <a:p>
            <a:pPr marL="0" indent="0" algn="just">
              <a:buNone/>
            </a:pPr>
            <a:r>
              <a:rPr lang="hr-HR" sz="2900" dirty="0"/>
              <a:t>-</a:t>
            </a:r>
            <a:r>
              <a:rPr lang="en-US" sz="2900" dirty="0"/>
              <a:t> </a:t>
            </a:r>
            <a:r>
              <a:rPr lang="hr-HR" sz="2900" dirty="0"/>
              <a:t>mjere u rasponu od </a:t>
            </a:r>
            <a:r>
              <a:rPr lang="hr-HR" sz="2900" b="1" dirty="0"/>
              <a:t>izmjena zakonskog okvira </a:t>
            </a:r>
            <a:r>
              <a:rPr lang="hr-HR" sz="2900" dirty="0"/>
              <a:t>(institucionalni aranžmani i vlasništvo) i </a:t>
            </a:r>
            <a:r>
              <a:rPr lang="hr-HR" sz="2900" b="1" dirty="0"/>
              <a:t>korporacijskog upravljanja državnim poduzećima</a:t>
            </a:r>
            <a:r>
              <a:rPr lang="hr-HR" sz="2900" dirty="0"/>
              <a:t> (uključujući korporatizaciju i odvajanje specijaliziranih sporednih djelatnosti) pa do </a:t>
            </a:r>
            <a:r>
              <a:rPr lang="hr-HR" sz="2900" b="1" dirty="0"/>
              <a:t>smanjenja portfelja kroz prodaju neke državne imovine </a:t>
            </a:r>
            <a:r>
              <a:rPr lang="hr-HR" sz="2900" dirty="0"/>
              <a:t>ili </a:t>
            </a:r>
            <a:r>
              <a:rPr lang="hr-HR" sz="2900" b="1" dirty="0"/>
              <a:t>pune privatizacije.</a:t>
            </a:r>
          </a:p>
          <a:p>
            <a:pPr marL="0" indent="0" algn="just">
              <a:buNone/>
            </a:pPr>
            <a:r>
              <a:rPr lang="hr-HR" sz="2900" b="1" dirty="0"/>
              <a:t>-</a:t>
            </a:r>
            <a:r>
              <a:rPr lang="en-US" sz="2900" b="1" dirty="0"/>
              <a:t> </a:t>
            </a:r>
            <a:r>
              <a:rPr lang="hr-HR" sz="2900" dirty="0"/>
              <a:t>OECD-ova načela korporativnog upravljanja nameću se kao standard za tvorce politika.</a:t>
            </a:r>
            <a:r>
              <a:rPr lang="hr-HR" sz="2900" b="1" dirty="0"/>
              <a:t> </a:t>
            </a:r>
            <a:endParaRPr lang="hr-HR" sz="2900" dirty="0"/>
          </a:p>
          <a:p>
            <a:pPr marL="0" indent="0">
              <a:buNone/>
            </a:pPr>
            <a:r>
              <a:rPr lang="hr-HR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43025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336" y="770567"/>
            <a:ext cx="10068464" cy="626913"/>
          </a:xfrm>
        </p:spPr>
        <p:txBody>
          <a:bodyPr>
            <a:normAutofit/>
          </a:bodyPr>
          <a:lstStyle/>
          <a:p>
            <a:pPr algn="ctr"/>
            <a:r>
              <a:rPr lang="hr-HR" sz="3400" b="1" dirty="0"/>
              <a:t>Nacionalni pristupi ostvarivanju vlasničke funkcije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97480"/>
            <a:ext cx="11224404" cy="4615581"/>
          </a:xfrm>
        </p:spPr>
        <p:txBody>
          <a:bodyPr>
            <a:normAutofit lnSpcReduction="10000"/>
          </a:bodyPr>
          <a:lstStyle/>
          <a:p>
            <a:pPr algn="just"/>
            <a:r>
              <a:rPr lang="hr-HR" sz="2600" dirty="0"/>
              <a:t>U OECD-ovom Izvješću iz 2021. godine navodi se da se pristupi državnom vlasništva u zemljama globalno mogu općenito klasificirati u jedan ili više sljedećih tipova (analizirano 54 OECD i ne-OECD zemalja);</a:t>
            </a:r>
          </a:p>
          <a:p>
            <a:pPr marL="0" indent="0">
              <a:buNone/>
            </a:pPr>
            <a:r>
              <a:rPr lang="hr-HR" sz="2600" dirty="0"/>
              <a:t>Modeli:</a:t>
            </a:r>
          </a:p>
          <a:p>
            <a:pPr marL="0" lvl="0" indent="0">
              <a:buNone/>
            </a:pPr>
            <a:r>
              <a:rPr lang="hr-HR" sz="2600" dirty="0"/>
              <a:t>a) Centralizirani modeli</a:t>
            </a:r>
          </a:p>
          <a:p>
            <a:pPr marL="0" indent="0">
              <a:buNone/>
            </a:pPr>
            <a:r>
              <a:rPr lang="hr-HR" sz="2600" dirty="0"/>
              <a:t>- Centralizirani model, koordinirajuća agencija i </a:t>
            </a:r>
            <a:r>
              <a:rPr lang="hr-HR" sz="2600" i="1" dirty="0"/>
              <a:t>Twin track model </a:t>
            </a:r>
            <a:r>
              <a:rPr lang="hr-HR" sz="2600" dirty="0"/>
              <a:t>(model dvostruke staze) </a:t>
            </a:r>
          </a:p>
          <a:p>
            <a:pPr marL="0" indent="0">
              <a:buNone/>
            </a:pPr>
            <a:endParaRPr lang="hr-HR" sz="2600" dirty="0"/>
          </a:p>
          <a:p>
            <a:pPr marL="0" indent="0">
              <a:buNone/>
            </a:pPr>
            <a:r>
              <a:rPr lang="hr-HR" sz="2600" dirty="0"/>
              <a:t>b) Decentralizirani modeli</a:t>
            </a:r>
          </a:p>
          <a:p>
            <a:pPr marL="0" indent="0">
              <a:buNone/>
            </a:pPr>
            <a:r>
              <a:rPr lang="hr-HR" sz="2600" dirty="0"/>
              <a:t>-</a:t>
            </a:r>
            <a:r>
              <a:rPr lang="hr-HR" sz="2600" i="1" dirty="0"/>
              <a:t>Separate track model </a:t>
            </a:r>
            <a:r>
              <a:rPr lang="hr-HR" sz="2600" dirty="0"/>
              <a:t>(model zasebne staze), </a:t>
            </a:r>
            <a:r>
              <a:rPr lang="hr-HR" sz="2600" i="1" dirty="0"/>
              <a:t>Dual ownership </a:t>
            </a:r>
            <a:r>
              <a:rPr lang="hr-HR" sz="2600" dirty="0"/>
              <a:t>(dvojno vlasništvo), </a:t>
            </a:r>
            <a:r>
              <a:rPr lang="hr-HR" sz="2600" i="1" dirty="0"/>
              <a:t>Dispersed ownership </a:t>
            </a:r>
            <a:r>
              <a:rPr lang="hr-HR" sz="2600" dirty="0"/>
              <a:t>(decentraliziran model)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22573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2281110"/>
              </p:ext>
            </p:extLst>
          </p:nvPr>
        </p:nvGraphicFramePr>
        <p:xfrm>
          <a:off x="370936" y="776376"/>
          <a:ext cx="10550106" cy="52690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70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787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243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13371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C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A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L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I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Z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I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A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O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 </a:t>
                      </a:r>
                      <a:endParaRPr lang="hr-H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/>
                </a:tc>
                <a:tc>
                  <a:txBody>
                    <a:bodyPr/>
                    <a:lstStyle/>
                    <a:p>
                      <a:r>
                        <a:rPr lang="hr-HR" sz="1400" b="1" dirty="0">
                          <a:effectLst/>
                        </a:rPr>
                        <a:t>Centralizirani model</a:t>
                      </a:r>
                      <a:r>
                        <a:rPr lang="hr-HR" sz="1400" dirty="0">
                          <a:effectLst/>
                        </a:rPr>
                        <a:t>:  </a:t>
                      </a:r>
                      <a:r>
                        <a:rPr lang="hr-HR" sz="1400" b="0" dirty="0">
                          <a:effectLst/>
                        </a:rPr>
                        <a:t>Jedna državna institucija obavlja svoju misiju kao dioničar u svim državnim poduzećima  i organizacijama pod kontrolom države. Ova institucija može biti ili specijalizirana agencija za vlasništvo ili određeno vladino ministarstvo. Financijski ciljevi, tehnička i operativna pitanja, praćenje uspješnosti drž. poduzeća su zadaci koje provodi središnje tijelo. </a:t>
                      </a:r>
                      <a:endParaRPr lang="hr-HR" sz="1400" b="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b="0" dirty="0">
                          <a:effectLst/>
                        </a:rPr>
                        <a:t>Austrija, Čile, Kina, Kolumbija, Finska, Francuska, Grčka, Mađarska, Island, Izrael, Italija, Korea, Nizozemska, Novi Zeland, Norveška, Peru, Rusija, Slovenija, Južnoafrička Republika, Španjolska, Švedska</a:t>
                      </a:r>
                      <a:endParaRPr lang="hr-HR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2874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b="1" dirty="0">
                          <a:effectLst/>
                        </a:rPr>
                        <a:t>Koordinirajuća agencija/odjel </a:t>
                      </a:r>
                      <a:r>
                        <a:rPr lang="hr-HR" sz="1400" dirty="0">
                          <a:effectLst/>
                        </a:rPr>
                        <a:t>sa nevažnim ovlastima nad državnim poduzećima koje formalno imaju drugi, odnosno druga ministarstava (i institucije). 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Bugarska, Kostarika, Indija, Irska, Latvija, Litva, Maroko, Filipini, Poljska, Ujedinjeno Kraljevstvo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2874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b="1" dirty="0">
                          <a:effectLst/>
                        </a:rPr>
                        <a:t>Twin track model/ model dvostruke staze </a:t>
                      </a:r>
                      <a:r>
                        <a:rPr lang="hr-HR" sz="1400" dirty="0">
                          <a:effectLst/>
                        </a:rPr>
                        <a:t>- Dvije različite državne institucije eksluzivno obavljaju vlasničke funkcije u njihovim portfeljima državnih poduzeća.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Belgija, Turska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0499">
                <a:tc rowSpan="3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D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E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C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E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N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T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R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A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L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I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Z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I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R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A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N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O</a:t>
                      </a:r>
                      <a:endParaRPr lang="hr-H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/>
                </a:tc>
                <a:tc>
                  <a:txBody>
                    <a:bodyPr/>
                    <a:lstStyle/>
                    <a:p>
                      <a:r>
                        <a:rPr lang="hr-HR" sz="1400" b="1" dirty="0">
                          <a:effectLst/>
                        </a:rPr>
                        <a:t>Separate track model/Model zasebne staze: </a:t>
                      </a:r>
                      <a:r>
                        <a:rPr lang="hr-HR" sz="1400" dirty="0">
                          <a:effectLst/>
                        </a:rPr>
                        <a:t>mali broj vlasničkih agencija, holdinga, privatizacijskih agencija ili sličnih tijela koja zasebno posjeduju portfelje državnih poduzeća.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Kazahstan, Malezija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13371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b="1" dirty="0">
                          <a:effectLst/>
                        </a:rPr>
                        <a:t>Dual ownership/Dvojno vlasništvo</a:t>
                      </a:r>
                      <a:r>
                        <a:rPr lang="hr-HR" sz="1400" dirty="0">
                          <a:effectLst/>
                        </a:rPr>
                        <a:t>: dva ministarstva ili druge javne institucije na visokoj razini zajednički ostvaruju vlasništvo.To bi bio slučaj kada su različiti aspekti vlasničkih funkcija dodijeljeni različitim Ministrstvima – npr. jedno ministarstvo je nadležno za financijske performanse, a drugo za poslovanje, ili kada svako ministarstvo imenuje dio članova upravnog odbora.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Australija, Brazil, Hrvatska, Češka, Estonija, Indoezija, Rumunjska, Švicarska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50499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1" dirty="0">
                          <a:effectLst/>
                        </a:rPr>
                        <a:t>Dispersed ownership/ </a:t>
                      </a:r>
                      <a:r>
                        <a:rPr lang="hr-HR" sz="1400" b="1" dirty="0">
                          <a:effectLst/>
                        </a:rPr>
                        <a:t>Decentraliziran model </a:t>
                      </a:r>
                      <a:r>
                        <a:rPr lang="hr-HR" sz="1400" dirty="0">
                          <a:effectLst/>
                        </a:rPr>
                        <a:t>(raspršeno): veliki broj ministarstava i javnih institucija na visokoj razini ostvaruju vlasnička prava nad drž. poduz. (nema agencije za koordinaciju).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Argentina, Kanada, Danska, Njemačka, Japan, Meksiko, Saudijska Arabija, Tunis, Ukrajina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37830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9123" y="43105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hr-HR" sz="3000" b="1" dirty="0"/>
              <a:t>Nacionalni pristupi </a:t>
            </a:r>
            <a:r>
              <a:rPr lang="hr-HR" sz="2800" b="1" dirty="0"/>
              <a:t>– nastavak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12669"/>
            <a:ext cx="11740551" cy="4576563"/>
          </a:xfrm>
        </p:spPr>
        <p:txBody>
          <a:bodyPr>
            <a:normAutofit/>
          </a:bodyPr>
          <a:lstStyle/>
          <a:p>
            <a:pPr algn="just"/>
            <a:r>
              <a:rPr lang="hr-HR" sz="2400" dirty="0"/>
              <a:t>Iako postoji kontinuirani trend centralizacije ili koordinacije u funkciji državnog vlasništva, što je u skladu s preporukama OECD-ovih Smjernica za državna poduzeća, postoji niz različitih vlasničkih struktura i aranžmana upravljanja. Oko 41% pregledanih zemalja dodijelilo je vlasnička prava i odgovornosti jednom subjektu (sa ili bez iznimki) za daljnju centralizaciju funkcije državnog vlasništva kroz pojednostavljenja i preraspodjelu vlasničkih funkcija. </a:t>
            </a:r>
          </a:p>
          <a:p>
            <a:pPr marL="0" indent="0" algn="just">
              <a:buNone/>
            </a:pPr>
            <a:endParaRPr lang="hr-HR" sz="2400" dirty="0"/>
          </a:p>
          <a:p>
            <a:pPr algn="just"/>
            <a:r>
              <a:rPr lang="hr-HR" sz="2400" dirty="0"/>
              <a:t>Istodobno, vrijedno je napomenuti da čak devet od ispitanih zemalja (17%) zadržava karakteristike decentraliziranog modela putem kojeg resorna ministarstva (ili u nekim slučajevima i sama državna poduzeća) postavljaju i prate korporativne ciljeve i ostvaruju vlasništvo prava nad državnim poduzećima.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019362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6993713"/>
              </p:ext>
            </p:extLst>
          </p:nvPr>
        </p:nvGraphicFramePr>
        <p:xfrm>
          <a:off x="0" y="498764"/>
          <a:ext cx="12025222" cy="64632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0252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11528">
                <a:tc>
                  <a:txBody>
                    <a:bodyPr/>
                    <a:lstStyle/>
                    <a:p>
                      <a:r>
                        <a:rPr lang="hr-HR" sz="2000" dirty="0">
                          <a:effectLst/>
                        </a:rPr>
                        <a:t>Smjernice OECD-a za korporativno upravljanje u poduzećima u državnom vlasništvu</a:t>
                      </a:r>
                      <a:endParaRPr lang="hr-HR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84" marR="58784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517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Sažet prikaz Smjernica (7):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I.Obrazloženja za državno vlasništvo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Država izvršava vlasnička prava nad poduzećima u državnom vlasništvu u intresu šire javnosti. Treba pažljivo procijeniti i objaviti ciljeve koji opravdavaju vlasništvo države i stalno ih preispitivati.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II. Uloga države kao vlasnika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Država treba djelovati kao informiran i aktivan vlasnik te osigurati da se upravljanje poduzećem u državnom </a:t>
                      </a:r>
                      <a:r>
                        <a:rPr lang="hr-HR" sz="1400" dirty="0" err="1">
                          <a:effectLst/>
                        </a:rPr>
                        <a:t>vlasništv</a:t>
                      </a:r>
                      <a:r>
                        <a:rPr lang="en-US" sz="1400" dirty="0">
                          <a:effectLst/>
                        </a:rPr>
                        <a:t>u</a:t>
                      </a:r>
                      <a:r>
                        <a:rPr lang="hr-HR" sz="1400" dirty="0">
                          <a:effectLst/>
                        </a:rPr>
                        <a:t> provodi na transparentan i odgovoran način uz visok stupanj profesionalnosti i učinkovitosti.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III. Poduzeća u državnom vlasništvu na tržištu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U skladu s obrazloženjem za državno vlasništvo, pravni i regulatorni okvir za poduzeća u državnom vlasništvu treba osigurati ravnopravne uvjete i poštenu konkurenciju na tržištu kada poduzeća u državnom vlasništvu obavljaju gospodarske aktivnosti</a:t>
                      </a:r>
                      <a:r>
                        <a:rPr lang="en-US" sz="1400" dirty="0">
                          <a:effectLst/>
                        </a:rPr>
                        <a:t>.</a:t>
                      </a:r>
                      <a:endParaRPr lang="hr-HR" sz="14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IV. Pravično postupanje prema dioničarima i drugim ulagateljima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Ako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su</a:t>
                      </a:r>
                      <a:r>
                        <a:rPr lang="hr-HR" sz="1400" dirty="0">
                          <a:effectLst/>
                        </a:rPr>
                        <a:t> poduzeća u državnom vlasništvu</a:t>
                      </a:r>
                      <a:r>
                        <a:rPr lang="en-US" sz="1400" baseline="0" dirty="0">
                          <a:effectLst/>
                        </a:rPr>
                        <a:t> </a:t>
                      </a:r>
                      <a:r>
                        <a:rPr lang="hr-HR" sz="1400" dirty="0">
                          <a:effectLst/>
                        </a:rPr>
                        <a:t>ili njihovi vlasnici na neki drugi način uključuju </a:t>
                      </a:r>
                      <a:r>
                        <a:rPr lang="hr-HR" sz="1400" dirty="0" err="1">
                          <a:effectLst/>
                        </a:rPr>
                        <a:t>nedrža</a:t>
                      </a:r>
                      <a:r>
                        <a:rPr lang="en-US" sz="1400" dirty="0" err="1">
                          <a:effectLst/>
                        </a:rPr>
                        <a:t>vne</a:t>
                      </a:r>
                      <a:r>
                        <a:rPr lang="hr-HR" sz="1400" dirty="0">
                          <a:effectLst/>
                        </a:rPr>
                        <a:t> ulagatelje, država i poduzeća trebaju priznati prava svih dioničara i osigurati pravično postupanje </a:t>
                      </a:r>
                      <a:r>
                        <a:rPr lang="hr-HR" sz="1400" dirty="0" err="1">
                          <a:effectLst/>
                        </a:rPr>
                        <a:t>pr</a:t>
                      </a:r>
                      <a:r>
                        <a:rPr lang="en-US" sz="1400" dirty="0">
                          <a:effectLst/>
                        </a:rPr>
                        <a:t>e</a:t>
                      </a:r>
                      <a:r>
                        <a:rPr lang="hr-HR" sz="1400" dirty="0">
                          <a:effectLst/>
                        </a:rPr>
                        <a:t>ma dioničarima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hr-HR" sz="1400" dirty="0">
                          <a:effectLst/>
                        </a:rPr>
                        <a:t> jednak pristup korporativnim informacijama.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V. Odnosi s dionicima i odgovorno poslovanje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Politika državnog vlasništva treba u potpunosti prepoznati poduzeća u državnom vlasništvu prema dionicima i zahtijevati da poduzeća u državnom vlasništvu izvještavaju o svojim odnosima s dioni</a:t>
                      </a:r>
                      <a:r>
                        <a:rPr lang="en-US" sz="1400" dirty="0">
                          <a:effectLst/>
                        </a:rPr>
                        <a:t>c</a:t>
                      </a:r>
                      <a:r>
                        <a:rPr lang="hr-HR" sz="1400" dirty="0">
                          <a:effectLst/>
                        </a:rPr>
                        <a:t>ima. Treba jasno navesti sva očekivanja države </a:t>
                      </a:r>
                      <a:r>
                        <a:rPr lang="en-US" sz="1400" dirty="0">
                          <a:effectLst/>
                        </a:rPr>
                        <a:t>u</a:t>
                      </a:r>
                      <a:r>
                        <a:rPr lang="en-US" sz="1400" baseline="0" dirty="0">
                          <a:effectLst/>
                        </a:rPr>
                        <a:t> </a:t>
                      </a:r>
                      <a:r>
                        <a:rPr lang="hr-HR" sz="1400" dirty="0">
                          <a:effectLst/>
                        </a:rPr>
                        <a:t>pogledu odgovornog poslovanja poduzeća u državnom vlasništvu.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VI Objavljivanje i transparentnost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Poduzeća u državnom vlasništvu trebaju se pridržavati visokih standarda transparentnosti i podlijegati istim visokim standardima knjigovodstva, objavljivanja, usklađenosti i revizije kao i uvrštena društva.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VII Odgovornosti nadzornih odbora poduzeća u državnom vlasništvu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Nadzorni od</a:t>
                      </a:r>
                      <a:r>
                        <a:rPr lang="en-US" sz="1400" dirty="0">
                          <a:effectLst/>
                        </a:rPr>
                        <a:t>b</a:t>
                      </a:r>
                      <a:r>
                        <a:rPr lang="hr-HR" sz="1400" dirty="0">
                          <a:effectLst/>
                        </a:rPr>
                        <a:t>ori poduzeća u državnom vlasništvu trebaju imati potrebna ovlaštenja, kompetencije i objektivnost za izvršavanje funkcija strateškog vođenja i nadzor upravljanja. Trebaju djelovati s integritetom i snositi odgovornost za svoje postupanje.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84" marR="5878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55241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3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Državna imovina u Hrvatskoj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328" y="1690688"/>
            <a:ext cx="11233030" cy="4351338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hr-HR" sz="2400" dirty="0"/>
              <a:t>Ministarstvo prostornog uređenja, graditeljstva i državne imovine zajedno s Centrom za restrukturiranje i prodaju (CERP) te Državnim nekretninama d.o.o. koordinira upravljanje imovinom u državnom vlaništvu.</a:t>
            </a:r>
          </a:p>
          <a:p>
            <a:pPr marL="0" indent="0" algn="just">
              <a:buNone/>
            </a:pPr>
            <a:endParaRPr lang="hr-HR" sz="2400" dirty="0"/>
          </a:p>
          <a:p>
            <a:pPr marL="0" indent="0" algn="just">
              <a:buNone/>
            </a:pPr>
            <a:r>
              <a:rPr lang="hr-H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Strategija upravljanja državnom imovinom RH 2019-2025</a:t>
            </a:r>
          </a:p>
          <a:p>
            <a:pPr marL="0" indent="0" algn="just">
              <a:buNone/>
            </a:pPr>
            <a:r>
              <a:rPr lang="hr-HR" sz="2400" dirty="0"/>
              <a:t>Strategija upravljanja državnom imovinom sektorska je strategija od nacionalnog značaja. Imovinu u vlasništvu RH karakterizira bogatstvo i raznolikost oblika, ali ponajviše izniman razvojni potencijal koji treba biti usmjeren prema strateškim razvojnim prioritetima RH vezano uz regionalnu, prometnu, kulturnu i zdravstvenu kao i druge razvojne politike. Kako bi se u potpunosti realizirao potencijal državne imovine, kao razvojna potreba je identificirana nužnost aktivacije državne imovine te primjena optimalnih modaliteta aktivacije državne imovine. Strategijom je definiran </a:t>
            </a:r>
            <a:r>
              <a:rPr lang="hr-HR" sz="2400" b="1" dirty="0"/>
              <a:t>jedan strateški cilj i sedam posebnih ciljeva</a:t>
            </a:r>
            <a:r>
              <a:rPr lang="hr-HR" sz="2400" dirty="0"/>
              <a:t>.</a:t>
            </a:r>
          </a:p>
          <a:p>
            <a:pPr marL="0" indent="0">
              <a:buNone/>
            </a:pPr>
            <a:br>
              <a:rPr lang="hr-HR" sz="2400" dirty="0"/>
            </a:br>
            <a:endParaRPr lang="hr-HR" sz="2400" dirty="0"/>
          </a:p>
          <a:p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22403221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2203" y="853656"/>
            <a:ext cx="9999453" cy="971969"/>
          </a:xfrm>
        </p:spPr>
        <p:txBody>
          <a:bodyPr>
            <a:normAutofit fontScale="90000"/>
          </a:bodyPr>
          <a:lstStyle/>
          <a:p>
            <a:r>
              <a:rPr lang="hr-HR" sz="3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Strategija upravljanja državnom imovinom RH 2019-2025</a:t>
            </a:r>
            <a:br>
              <a:rPr lang="hr-HR" sz="3400" dirty="0"/>
            </a:br>
            <a:endParaRPr lang="hr-HR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8021" y="1496291"/>
            <a:ext cx="11947587" cy="455127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hr-HR" b="1" dirty="0"/>
              <a:t>Strateški cilj</a:t>
            </a:r>
            <a:r>
              <a:rPr lang="hr-HR" dirty="0"/>
              <a:t> upravljanja državnom imovinom je održivo, ekonomično i transparentno upravljanje i raspolaganje imovinom u vlasništvu RH</a:t>
            </a:r>
          </a:p>
          <a:p>
            <a:pPr marL="0" indent="0">
              <a:buNone/>
            </a:pPr>
            <a:r>
              <a:rPr lang="hr-HR" b="1" dirty="0"/>
              <a:t>Posebni ciljevi:</a:t>
            </a:r>
            <a:endParaRPr lang="hr-HR" dirty="0"/>
          </a:p>
          <a:p>
            <a:pPr marL="0" indent="0">
              <a:buNone/>
            </a:pPr>
            <a:r>
              <a:rPr lang="hr-HR" dirty="0"/>
              <a:t>PC1: Učinkovito upravljanje nekretninama u vlasništvu RH</a:t>
            </a:r>
          </a:p>
          <a:p>
            <a:pPr marL="0" indent="0">
              <a:buNone/>
            </a:pPr>
            <a:r>
              <a:rPr lang="hr-HR" dirty="0"/>
              <a:t>PC2: Nastavak privatizacije trgovačkih društava u vlasništvu RH i unaprijeđenje upravljanja pravnim osobama od posebnog interesa za RH</a:t>
            </a:r>
          </a:p>
          <a:p>
            <a:pPr marL="0" indent="0">
              <a:buNone/>
            </a:pPr>
            <a:r>
              <a:rPr lang="hr-HR" dirty="0"/>
              <a:t>PC 3: Učinkovito upravljanje pokretninama koje su trajno oduzete zbog počinjenja kaznenog djela</a:t>
            </a:r>
          </a:p>
          <a:p>
            <a:pPr marL="0" indent="0">
              <a:buNone/>
            </a:pPr>
            <a:r>
              <a:rPr lang="hr-HR" dirty="0"/>
              <a:t>PC 4: Harmonizacija i prijedlog novih propisa</a:t>
            </a:r>
          </a:p>
          <a:p>
            <a:pPr marL="0" indent="0">
              <a:buNone/>
            </a:pPr>
            <a:r>
              <a:rPr lang="hr-HR" dirty="0"/>
              <a:t>PC 5: Vođenje, standardizirani razvoj i unaprjeđenje sveobuhvatne interne evidencije pojavnih oblika državne imovine kojom upravlja Ministarstvo (MPUGDI)</a:t>
            </a:r>
          </a:p>
          <a:p>
            <a:pPr marL="0" indent="0">
              <a:buNone/>
            </a:pPr>
            <a:r>
              <a:rPr lang="hr-HR" dirty="0"/>
              <a:t>PC 6: Priprema, izrada i izvješćivanje o provedbi akata strateškog planiranja</a:t>
            </a:r>
          </a:p>
          <a:p>
            <a:pPr marL="0" indent="0">
              <a:buNone/>
            </a:pPr>
            <a:r>
              <a:rPr lang="hr-HR" dirty="0"/>
              <a:t>PC 7: Jačanje ljudskih potencijala, informacijsko-komunikacijske tehnologije i financijskih potencijala Ministarstva</a:t>
            </a:r>
            <a:endParaRPr lang="hr-HR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476559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2190</TotalTime>
  <Words>3807</Words>
  <Application>Microsoft Office PowerPoint</Application>
  <PresentationFormat>Široki zaslon</PresentationFormat>
  <Paragraphs>344</Paragraphs>
  <Slides>25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25</vt:i4>
      </vt:variant>
    </vt:vector>
  </HeadingPairs>
  <TitlesOfParts>
    <vt:vector size="30" baseType="lpstr">
      <vt:lpstr>Arial</vt:lpstr>
      <vt:lpstr>Calibri</vt:lpstr>
      <vt:lpstr>Calibri Light</vt:lpstr>
      <vt:lpstr>Courier New</vt:lpstr>
      <vt:lpstr>Office Theme</vt:lpstr>
      <vt:lpstr>      Dijalogom do Hrvatske mreže za društveno poduzetništvo    </vt:lpstr>
      <vt:lpstr>Smjernice za razvoj javnih politika </vt:lpstr>
      <vt:lpstr>Globalni trendovi u sektoru državne imovine </vt:lpstr>
      <vt:lpstr>Nacionalni pristupi ostvarivanju vlasničke funkcije</vt:lpstr>
      <vt:lpstr>PowerPoint prezentacija</vt:lpstr>
      <vt:lpstr>Nacionalni pristupi – nastavak</vt:lpstr>
      <vt:lpstr>PowerPoint prezentacija</vt:lpstr>
      <vt:lpstr>Državna imovina u Hrvatskoj</vt:lpstr>
      <vt:lpstr>Strategija upravljanja državnom imovinom RH 2019-2025 </vt:lpstr>
      <vt:lpstr>Imovina u državnom vlasništvu RH</vt:lpstr>
      <vt:lpstr>Pregled imovine u vlasništvu RH - MPGI</vt:lpstr>
      <vt:lpstr>Pregled imovine u vlasništvu RH - CERP</vt:lpstr>
      <vt:lpstr>Državna imovina u Hrvatskoj-2</vt:lpstr>
      <vt:lpstr>Strategija razvoja društvenog poduzetništva u RH 2015-2020 </vt:lpstr>
      <vt:lpstr>Istraživanje – fokus skupine</vt:lpstr>
      <vt:lpstr>1. Da li postoje recentna istraživanja vezano uz mogućnosti korištenja državne imovine za razvoj društvenog poduzetništva? </vt:lpstr>
      <vt:lpstr>2. Da li smatrate da bi neiskorištena državna imovina dana na raspolaganje društvenim poduzetnicima bila razvojni iskorak u lokalnim zajednicama?</vt:lpstr>
      <vt:lpstr>Nastavak – 2. pitanje</vt:lpstr>
      <vt:lpstr>3. Da li ste Vi (Vaša institucija) bili u mogućnosti koristiti državnu imovinu za razvoj društvenog poduzetništva? </vt:lpstr>
      <vt:lpstr>Smjernice za razvoj politika u području državne imovine i društvenog poduzetništva</vt:lpstr>
      <vt:lpstr>Osnivanje koordinacijske radne skupine sastavljene od nositelja i dionika društvenog poduzetništva i upravljanja državnom imovinom  </vt:lpstr>
      <vt:lpstr>Edukacija dionika društvenog poduzetništva za razvoj značajnih projekata („flagship“) koji koriste državnu imovinu, kao i jedinica lokalne i regionalne samouprave</vt:lpstr>
      <vt:lpstr>Smjernice za opća pitanja</vt:lpstr>
      <vt:lpstr>Podizati svijest javnosti o važnosti i ulozi društvenog poduzetništva – promicanje, razumijevanje i vidljivost društvenog poduzetništva 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Sanja Tisma</dc:creator>
  <cp:lastModifiedBy>Stipe Efendić</cp:lastModifiedBy>
  <cp:revision>74</cp:revision>
  <cp:lastPrinted>2022-06-10T10:02:52Z</cp:lastPrinted>
  <dcterms:created xsi:type="dcterms:W3CDTF">2021-03-20T11:04:01Z</dcterms:created>
  <dcterms:modified xsi:type="dcterms:W3CDTF">2022-06-10T12:58:27Z</dcterms:modified>
</cp:coreProperties>
</file>