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8" r:id="rId2"/>
    <p:sldId id="279" r:id="rId3"/>
    <p:sldId id="322" r:id="rId4"/>
    <p:sldId id="282" r:id="rId5"/>
    <p:sldId id="323" r:id="rId6"/>
    <p:sldId id="335" r:id="rId7"/>
    <p:sldId id="324" r:id="rId8"/>
    <p:sldId id="325" r:id="rId9"/>
    <p:sldId id="326" r:id="rId10"/>
    <p:sldId id="319" r:id="rId11"/>
    <p:sldId id="336" r:id="rId12"/>
    <p:sldId id="327" r:id="rId13"/>
    <p:sldId id="337" r:id="rId14"/>
    <p:sldId id="281" r:id="rId15"/>
    <p:sldId id="328" r:id="rId16"/>
    <p:sldId id="329" r:id="rId17"/>
    <p:sldId id="338" r:id="rId18"/>
    <p:sldId id="330" r:id="rId19"/>
    <p:sldId id="307" r:id="rId20"/>
    <p:sldId id="306" r:id="rId21"/>
    <p:sldId id="309" r:id="rId22"/>
    <p:sldId id="332" r:id="rId23"/>
    <p:sldId id="320" r:id="rId24"/>
    <p:sldId id="334" r:id="rId25"/>
    <p:sldId id="278" r:id="rId26"/>
  </p:sldIdLst>
  <p:sldSz cx="12192000" cy="6858000"/>
  <p:notesSz cx="6807200" cy="99393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nježana Malić-Limari" initials="SM" lastIdx="2" clrIdx="0">
    <p:extLst>
      <p:ext uri="{19B8F6BF-5375-455C-9EA6-DF929625EA0E}">
        <p15:presenceInfo xmlns:p15="http://schemas.microsoft.com/office/powerpoint/2012/main" userId="S-1-5-21-2932147560-16935106-4208827341-1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68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002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01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129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970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048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079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557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939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954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87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301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56E7BFDB-1AF9-473D-AAB9-31769AC7996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3E03-3A02-47E7-A7D1-77BB4A5B612D}" type="datetimeFigureOut">
              <a:rPr lang="hr-HR" smtClean="0"/>
              <a:t>4.7.2022.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96994-0721-4709-B4C2-B9AE190074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023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maja@irmo.hr" TargetMode="External"/><Relationship Id="rId2" Type="http://schemas.openxmlformats.org/officeDocument/2006/relationships/hyperlink" Target="mailto:sanja.tisma@irmo.h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BD45870-7579-49AE-AA9D-71E19BD27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24" y="1852249"/>
            <a:ext cx="10512552" cy="4311737"/>
          </a:xfrm>
        </p:spPr>
        <p:txBody>
          <a:bodyPr anchor="b">
            <a:noAutofit/>
          </a:bodyPr>
          <a:lstStyle/>
          <a:p>
            <a:br>
              <a:rPr lang="hr-HR" sz="3400" b="1" dirty="0"/>
            </a:br>
            <a:br>
              <a:rPr lang="hr-HR" sz="3400" b="1" dirty="0"/>
            </a:br>
            <a:br>
              <a:rPr lang="hr-HR" sz="3400" b="1" dirty="0"/>
            </a:br>
            <a:r>
              <a:rPr lang="hr-HR" sz="3400" b="1" dirty="0"/>
              <a:t>Dijalogom do Hrvatske mreže za društveno poduzetništvo</a:t>
            </a:r>
            <a:br>
              <a:rPr lang="hr-HR" sz="3400" b="1" dirty="0"/>
            </a:br>
            <a:br>
              <a:rPr lang="hr-HR" sz="3400" b="1" dirty="0"/>
            </a:br>
            <a:r>
              <a:rPr lang="hr-HR" sz="3400" b="1" dirty="0"/>
              <a:t>Smjernice za razvoj javnih politika – Porezna politika i društveno poduzetništvo</a:t>
            </a:r>
            <a:br>
              <a:rPr lang="hr-HR" sz="3400" b="1" dirty="0"/>
            </a:br>
            <a:r>
              <a:rPr lang="hr-HR" sz="3400" b="1" dirty="0"/>
              <a:t> </a:t>
            </a:r>
            <a:br>
              <a:rPr lang="hr-HR" sz="3400" b="1" dirty="0"/>
            </a:br>
            <a:br>
              <a:rPr lang="hr-HR" sz="3400" b="1" dirty="0"/>
            </a:br>
            <a:br>
              <a:rPr lang="hr-HR" sz="3400" b="1" dirty="0"/>
            </a:br>
            <a:br>
              <a:rPr lang="hr-HR" sz="3400" b="1" dirty="0"/>
            </a:br>
            <a:endParaRPr lang="hr-HR" sz="3400" b="1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E3E3A0F-4C2B-4CE9-BA8C-AFCE5D0F8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292" y="4527351"/>
            <a:ext cx="10512552" cy="1126680"/>
          </a:xfrm>
        </p:spPr>
        <p:txBody>
          <a:bodyPr>
            <a:normAutofit/>
          </a:bodyPr>
          <a:lstStyle/>
          <a:p>
            <a:pPr algn="l"/>
            <a:endParaRPr lang="en-US" sz="1100" b="1" dirty="0">
              <a:latin typeface="+mj-lt"/>
            </a:endParaRPr>
          </a:p>
          <a:p>
            <a:pPr algn="l"/>
            <a:endParaRPr lang="en-US" sz="1100" b="1" dirty="0">
              <a:latin typeface="+mj-lt"/>
            </a:endParaRPr>
          </a:p>
          <a:p>
            <a:r>
              <a:rPr lang="en-US" sz="1800" b="1" dirty="0">
                <a:latin typeface="+mj-lt"/>
              </a:rPr>
              <a:t> </a:t>
            </a:r>
            <a:r>
              <a:rPr lang="hr-HR" sz="1800" b="1" dirty="0">
                <a:latin typeface="+mj-lt"/>
              </a:rPr>
              <a:t>IRMO</a:t>
            </a:r>
            <a:endParaRPr lang="en-US" sz="1800" b="1" dirty="0">
              <a:latin typeface="+mj-lt"/>
            </a:endParaRPr>
          </a:p>
          <a:p>
            <a:pPr algn="l"/>
            <a:endParaRPr lang="hr-HR" sz="1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3817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693" y="592015"/>
            <a:ext cx="10515600" cy="855786"/>
          </a:xfrm>
        </p:spPr>
        <p:txBody>
          <a:bodyPr>
            <a:normAutofit/>
          </a:bodyPr>
          <a:lstStyle/>
          <a:p>
            <a:r>
              <a:rPr lang="en-US" sz="3400" b="1" dirty="0"/>
              <a:t>PRIMJERI POREZNIH OLAKŠICA U NEKOLIKO ZEMALJA EU</a:t>
            </a:r>
            <a:endParaRPr lang="hr-HR" sz="3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5B02FE-18A1-4642-9183-988148B23B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649550"/>
              </p:ext>
            </p:extLst>
          </p:nvPr>
        </p:nvGraphicFramePr>
        <p:xfrm>
          <a:off x="779584" y="1497754"/>
          <a:ext cx="10898876" cy="3344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633">
                  <a:extLst>
                    <a:ext uri="{9D8B030D-6E8A-4147-A177-3AD203B41FA5}">
                      <a16:colId xmlns:a16="http://schemas.microsoft.com/office/drawing/2014/main" val="455699307"/>
                    </a:ext>
                  </a:extLst>
                </a:gridCol>
                <a:gridCol w="1705431">
                  <a:extLst>
                    <a:ext uri="{9D8B030D-6E8A-4147-A177-3AD203B41FA5}">
                      <a16:colId xmlns:a16="http://schemas.microsoft.com/office/drawing/2014/main" val="4036323446"/>
                    </a:ext>
                  </a:extLst>
                </a:gridCol>
                <a:gridCol w="1138644">
                  <a:extLst>
                    <a:ext uri="{9D8B030D-6E8A-4147-A177-3AD203B41FA5}">
                      <a16:colId xmlns:a16="http://schemas.microsoft.com/office/drawing/2014/main" val="3156108780"/>
                    </a:ext>
                  </a:extLst>
                </a:gridCol>
                <a:gridCol w="1617785">
                  <a:extLst>
                    <a:ext uri="{9D8B030D-6E8A-4147-A177-3AD203B41FA5}">
                      <a16:colId xmlns:a16="http://schemas.microsoft.com/office/drawing/2014/main" val="864963308"/>
                    </a:ext>
                  </a:extLst>
                </a:gridCol>
                <a:gridCol w="1541585">
                  <a:extLst>
                    <a:ext uri="{9D8B030D-6E8A-4147-A177-3AD203B41FA5}">
                      <a16:colId xmlns:a16="http://schemas.microsoft.com/office/drawing/2014/main" val="28876373"/>
                    </a:ext>
                  </a:extLst>
                </a:gridCol>
                <a:gridCol w="3366798">
                  <a:extLst>
                    <a:ext uri="{9D8B030D-6E8A-4147-A177-3AD203B41FA5}">
                      <a16:colId xmlns:a16="http://schemas.microsoft.com/office/drawing/2014/main" val="3570553778"/>
                    </a:ext>
                  </a:extLst>
                </a:gridCol>
              </a:tblGrid>
              <a:tr h="10548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IRSKA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potpuno oslobođenje (25%) poreza na dobit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Nema snižene stope PDV-a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ima, s ograničenjima smanjen trošak socijalnog osiguranja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ima, s ograničenjima povrat poreza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Subvencionira se plaća financijskim poticajima za zapošljavanje ljudi s invaliditetom, a koji rade više od 20h tjedno. Donacije su odobrene dobrotvornim ustanovama i drugim DP  ali direktori/rukovoditelji DP-a ne smiju sebi isplaćivati taj novac.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extLst>
                  <a:ext uri="{0D108BD9-81ED-4DB2-BD59-A6C34878D82A}">
                    <a16:rowId xmlns:a16="http://schemas.microsoft.com/office/drawing/2014/main" val="858949591"/>
                  </a:ext>
                </a:extLst>
              </a:tr>
              <a:tr h="2247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ITALIJA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potpuno oslobođenje (24% ili 3,9% na proizvodnju)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Ima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ima, s ograničenjima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ima, s ograničenjima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Donacije se odbijaju od poreza, u nekoliko regija se ne plaća regionalni porez za financiranje zdravstvenog osiguranja, a zadruge su u oslobođene plaćanja doprinosa na socijalno osiguranje. Moguće je besplatno korištenje državne imovine. Ponuđena je mogućnost pojedinim poreznim obveznicima da od svojih  30% poreza koji moraju platiti državi ulože u nova DP (</a:t>
                      </a:r>
                      <a:r>
                        <a:rPr lang="hr-HR" sz="1200" dirty="0" err="1">
                          <a:effectLst/>
                        </a:rPr>
                        <a:t>max</a:t>
                      </a:r>
                      <a:r>
                        <a:rPr lang="hr-HR" sz="1200" dirty="0">
                          <a:effectLst/>
                        </a:rPr>
                        <a:t> starosti DP je 5 god), pod uvjetom da se ulaganje održava najmanje 5 godina do maksimalnog iznosa od milijun eura. Društvena poduzeća mogu odbiti od oporezivog dohotka  1.800.000 EUR.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extLst>
                  <a:ext uri="{0D108BD9-81ED-4DB2-BD59-A6C34878D82A}">
                    <a16:rowId xmlns:a16="http://schemas.microsoft.com/office/drawing/2014/main" val="3100707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42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46" y="692655"/>
            <a:ext cx="12092354" cy="660644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PRIMJERI POREZNIH OLAKŠICA U NEKOLIKO ZEMALJA EU (II)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5B02FE-18A1-4642-9183-988148B23B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922863"/>
              </p:ext>
            </p:extLst>
          </p:nvPr>
        </p:nvGraphicFramePr>
        <p:xfrm>
          <a:off x="728624" y="1450861"/>
          <a:ext cx="10898876" cy="4053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633">
                  <a:extLst>
                    <a:ext uri="{9D8B030D-6E8A-4147-A177-3AD203B41FA5}">
                      <a16:colId xmlns:a16="http://schemas.microsoft.com/office/drawing/2014/main" val="455699307"/>
                    </a:ext>
                  </a:extLst>
                </a:gridCol>
                <a:gridCol w="1705431">
                  <a:extLst>
                    <a:ext uri="{9D8B030D-6E8A-4147-A177-3AD203B41FA5}">
                      <a16:colId xmlns:a16="http://schemas.microsoft.com/office/drawing/2014/main" val="4036323446"/>
                    </a:ext>
                  </a:extLst>
                </a:gridCol>
                <a:gridCol w="1320351">
                  <a:extLst>
                    <a:ext uri="{9D8B030D-6E8A-4147-A177-3AD203B41FA5}">
                      <a16:colId xmlns:a16="http://schemas.microsoft.com/office/drawing/2014/main" val="3156108780"/>
                    </a:ext>
                  </a:extLst>
                </a:gridCol>
                <a:gridCol w="1271954">
                  <a:extLst>
                    <a:ext uri="{9D8B030D-6E8A-4147-A177-3AD203B41FA5}">
                      <a16:colId xmlns:a16="http://schemas.microsoft.com/office/drawing/2014/main" val="864963308"/>
                    </a:ext>
                  </a:extLst>
                </a:gridCol>
                <a:gridCol w="1787769">
                  <a:extLst>
                    <a:ext uri="{9D8B030D-6E8A-4147-A177-3AD203B41FA5}">
                      <a16:colId xmlns:a16="http://schemas.microsoft.com/office/drawing/2014/main" val="28876373"/>
                    </a:ext>
                  </a:extLst>
                </a:gridCol>
                <a:gridCol w="3284738">
                  <a:extLst>
                    <a:ext uri="{9D8B030D-6E8A-4147-A177-3AD203B41FA5}">
                      <a16:colId xmlns:a16="http://schemas.microsoft.com/office/drawing/2014/main" val="3570553778"/>
                    </a:ext>
                  </a:extLst>
                </a:gridCol>
              </a:tblGrid>
              <a:tr h="337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NJEMAČKA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potpuno oslobođenje (15%) poreza na dobit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 oslobođenja poreza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Nema smanjenog troška soc. osiguranja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ima, s ograničenjima poreznih smanjenja u smislu povrata poreza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Društveni poduzetnici moraju potrošiti sav višak ostvaren njihovim aktivnostima u razdoblju od dvije godine. Donacije su porezno priznate. Maksimalni porezni odbitak je do 20% prihoda godišnje ili do 0,4% ukupnog prometa uvećano za iznos godišnjih plaća.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extLst>
                  <a:ext uri="{0D108BD9-81ED-4DB2-BD59-A6C34878D82A}">
                    <a16:rowId xmlns:a16="http://schemas.microsoft.com/office/drawing/2014/main" val="3584832687"/>
                  </a:ext>
                </a:extLst>
              </a:tr>
              <a:tr h="112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GRČKA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potpuno oslobođenje (22%)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Ranjive skupine zaposlenika mogu uz plaću primati i svoje socijalne naknade. 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extLst>
                  <a:ext uri="{0D108BD9-81ED-4DB2-BD59-A6C34878D82A}">
                    <a16:rowId xmlns:a16="http://schemas.microsoft.com/office/drawing/2014/main" val="4001010569"/>
                  </a:ext>
                </a:extLst>
              </a:tr>
              <a:tr h="1555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MAĐARSKA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potpuno oslobođenje (9%)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Zakon o porezu na dobit definira donacije kao olakšice za porez na dobit i to kao potporu organizacijama za javno dobro i crkvenim organizacijama. Primatelji donacija izdaju potvrde o donacijama, čime se osigurava smanjenje osnovice poreza na dobit od 20% za pojedinačnu donaciju i dodatnih 20% za ugovor o trajnoj donaciji. </a:t>
                      </a:r>
                      <a:r>
                        <a:rPr lang="hr-HR" sz="1400" dirty="0" err="1">
                          <a:effectLst/>
                        </a:rPr>
                        <a:t>Doniranje</a:t>
                      </a:r>
                      <a:r>
                        <a:rPr lang="hr-HR" sz="1400" dirty="0">
                          <a:effectLst/>
                        </a:rPr>
                        <a:t> dobara i usluga u takve svrhe također je oslobođeno PDV-a.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57" marR="54257" marT="0" marB="0"/>
                </a:tc>
                <a:extLst>
                  <a:ext uri="{0D108BD9-81ED-4DB2-BD59-A6C34878D82A}">
                    <a16:rowId xmlns:a16="http://schemas.microsoft.com/office/drawing/2014/main" val="2006720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831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8758" y="704620"/>
            <a:ext cx="12570031" cy="980077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/>
              <a:t>PRIMJERI  NEKOLIKO ZEMALJA EU KOJE NEMAJU POSEBNE POREZNE OLAKŠICE DP</a:t>
            </a:r>
            <a:endParaRPr lang="hr-HR" sz="3400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11592C-42FE-4DBA-8155-FD4ABB6D14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476014"/>
              </p:ext>
            </p:extLst>
          </p:nvPr>
        </p:nvGraphicFramePr>
        <p:xfrm>
          <a:off x="0" y="1856889"/>
          <a:ext cx="12191999" cy="4650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244">
                  <a:extLst>
                    <a:ext uri="{9D8B030D-6E8A-4147-A177-3AD203B41FA5}">
                      <a16:colId xmlns:a16="http://schemas.microsoft.com/office/drawing/2014/main" val="2999414406"/>
                    </a:ext>
                  </a:extLst>
                </a:gridCol>
                <a:gridCol w="1414898">
                  <a:extLst>
                    <a:ext uri="{9D8B030D-6E8A-4147-A177-3AD203B41FA5}">
                      <a16:colId xmlns:a16="http://schemas.microsoft.com/office/drawing/2014/main" val="444047025"/>
                    </a:ext>
                  </a:extLst>
                </a:gridCol>
                <a:gridCol w="1608123">
                  <a:extLst>
                    <a:ext uri="{9D8B030D-6E8A-4147-A177-3AD203B41FA5}">
                      <a16:colId xmlns:a16="http://schemas.microsoft.com/office/drawing/2014/main" val="241322789"/>
                    </a:ext>
                  </a:extLst>
                </a:gridCol>
                <a:gridCol w="1645521">
                  <a:extLst>
                    <a:ext uri="{9D8B030D-6E8A-4147-A177-3AD203B41FA5}">
                      <a16:colId xmlns:a16="http://schemas.microsoft.com/office/drawing/2014/main" val="164435343"/>
                    </a:ext>
                  </a:extLst>
                </a:gridCol>
                <a:gridCol w="1975872">
                  <a:extLst>
                    <a:ext uri="{9D8B030D-6E8A-4147-A177-3AD203B41FA5}">
                      <a16:colId xmlns:a16="http://schemas.microsoft.com/office/drawing/2014/main" val="429830014"/>
                    </a:ext>
                  </a:extLst>
                </a:gridCol>
                <a:gridCol w="4179341">
                  <a:extLst>
                    <a:ext uri="{9D8B030D-6E8A-4147-A177-3AD203B41FA5}">
                      <a16:colId xmlns:a16="http://schemas.microsoft.com/office/drawing/2014/main" val="1977309855"/>
                    </a:ext>
                  </a:extLst>
                </a:gridCol>
              </a:tblGrid>
              <a:tr h="1032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Posebne porezne olakšice za DP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POREZ NA DOBIT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OSLOBOĐENJE OD PDV-a/SNIŽENA STOPA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SMANJENI TROŠAK SOC.OSIG./ SUBVENCIJE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POREZNA SMANJENJA ODOBRENA DONATORIMA u smislu povrata poreza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OPIS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2909274904"/>
                  </a:ext>
                </a:extLst>
              </a:tr>
              <a:tr h="1548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BELGIJA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djelomično oslobođenje (25%)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nema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potpuno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Imaju ista prava i obveze kao ostala poduzeća, neka od njih mogu osigurati porezne olakšice privatnim ili institucionalnim donacijama pod određenim uvjetima. Na regionalnoj razini postoje i odbici  doprinosi za socijalno osiguranje za zapošljavanje pojedinih radnika koji su bili nezaposleni (čak i na kratko).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2609758154"/>
                  </a:ext>
                </a:extLst>
              </a:tr>
              <a:tr h="2070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BUGARSKA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djelomično oslobođenje (10%)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ima, s ograničenjima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Porezne olakšice odnose se na donatore određenih ranjivih skupina (osobe s invaliditetom, socijalno ugrožene osobe i sl.), te naknade za dugotrajno nezaposlene osobe ili osobe s invaliditetom.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DP može od države tražiti raspodjelu godišnjeg poreza na dobit i u potpunosti ga koristiti za integraciju osoba s invaliditetom ili za održavanje i otvaranje radnih mjesta u sljedeće dvije godine. Također, osobe s invaliditetom mogu dobiti povrat do 30% doprinosa.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4052096650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8C021167-BEB5-4A5C-A556-722564703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93536" y="113184"/>
            <a:ext cx="2483094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9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Izvor: obrada autora</a:t>
            </a: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908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8130" y="714802"/>
            <a:ext cx="12435444" cy="953036"/>
          </a:xfrm>
        </p:spPr>
        <p:txBody>
          <a:bodyPr>
            <a:noAutofit/>
          </a:bodyPr>
          <a:lstStyle/>
          <a:p>
            <a:pPr algn="ctr"/>
            <a:r>
              <a:rPr lang="en-US" sz="3400" b="1" dirty="0"/>
              <a:t>PRIMJERI NEKOLIKO ZEMALJA EU KOJE NEMAJU POSEBNE POREZNE OLAKŠICE </a:t>
            </a:r>
            <a:r>
              <a:rPr lang="hr-HR" sz="3400" b="1" dirty="0"/>
              <a:t>(</a:t>
            </a:r>
            <a:r>
              <a:rPr lang="en-US" sz="3400" b="1" dirty="0"/>
              <a:t>II</a:t>
            </a:r>
            <a:r>
              <a:rPr lang="hr-HR" sz="3400" b="1" dirty="0"/>
              <a:t>)</a:t>
            </a:r>
            <a:r>
              <a:rPr lang="en-US" sz="3400" b="1" dirty="0"/>
              <a:t> </a:t>
            </a:r>
            <a:endParaRPr lang="hr-HR" sz="3400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11592C-42FE-4DBA-8155-FD4ABB6D14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12383"/>
              </p:ext>
            </p:extLst>
          </p:nvPr>
        </p:nvGraphicFramePr>
        <p:xfrm>
          <a:off x="0" y="1852275"/>
          <a:ext cx="12192001" cy="4666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410">
                  <a:extLst>
                    <a:ext uri="{9D8B030D-6E8A-4147-A177-3AD203B41FA5}">
                      <a16:colId xmlns:a16="http://schemas.microsoft.com/office/drawing/2014/main" val="2999414406"/>
                    </a:ext>
                  </a:extLst>
                </a:gridCol>
                <a:gridCol w="1615045">
                  <a:extLst>
                    <a:ext uri="{9D8B030D-6E8A-4147-A177-3AD203B41FA5}">
                      <a16:colId xmlns:a16="http://schemas.microsoft.com/office/drawing/2014/main" val="444047025"/>
                    </a:ext>
                  </a:extLst>
                </a:gridCol>
                <a:gridCol w="1419101">
                  <a:extLst>
                    <a:ext uri="{9D8B030D-6E8A-4147-A177-3AD203B41FA5}">
                      <a16:colId xmlns:a16="http://schemas.microsoft.com/office/drawing/2014/main" val="241322789"/>
                    </a:ext>
                  </a:extLst>
                </a:gridCol>
                <a:gridCol w="1549730">
                  <a:extLst>
                    <a:ext uri="{9D8B030D-6E8A-4147-A177-3AD203B41FA5}">
                      <a16:colId xmlns:a16="http://schemas.microsoft.com/office/drawing/2014/main" val="164435343"/>
                    </a:ext>
                  </a:extLst>
                </a:gridCol>
                <a:gridCol w="1793174">
                  <a:extLst>
                    <a:ext uri="{9D8B030D-6E8A-4147-A177-3AD203B41FA5}">
                      <a16:colId xmlns:a16="http://schemas.microsoft.com/office/drawing/2014/main" val="429830014"/>
                    </a:ext>
                  </a:extLst>
                </a:gridCol>
                <a:gridCol w="4520541">
                  <a:extLst>
                    <a:ext uri="{9D8B030D-6E8A-4147-A177-3AD203B41FA5}">
                      <a16:colId xmlns:a16="http://schemas.microsoft.com/office/drawing/2014/main" val="1977309855"/>
                    </a:ext>
                  </a:extLst>
                </a:gridCol>
              </a:tblGrid>
              <a:tr h="1382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HRVATSKA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djelomično oslobođenje (18%) poreza na dobit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Nema oslobođenja od PDV-a/snižena stopa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Potpuno smanjen/subvencioniran trošak soc. osiguranja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ima, s ograničenjima povrata poreza privatnim ili institucionalnim donatorima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Poslodavac koji zapošljava osobu s invaliditetom, i osoba s invaliditetom koja se </a:t>
                      </a:r>
                      <a:r>
                        <a:rPr lang="hr-HR" sz="1400" dirty="0" err="1">
                          <a:effectLst/>
                        </a:rPr>
                        <a:t>samozapošljava</a:t>
                      </a:r>
                      <a:r>
                        <a:rPr lang="hr-HR" sz="1400" dirty="0">
                          <a:effectLst/>
                        </a:rPr>
                        <a:t> ima pravo ostvariti porezne olakšice i razne novčane poticaje.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Postoje porezne olakšice u potpomognutim područjima i gradu Vukovaru. , ne samo za DP.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862585423"/>
                  </a:ext>
                </a:extLst>
              </a:tr>
              <a:tr h="191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CIPAR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 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 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1610382935"/>
                  </a:ext>
                </a:extLst>
              </a:tr>
              <a:tr h="12641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ČEŠKA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djelomično oslobođenje (19%)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Društvena poduzeća kao i svi mali poduzetnici koji imaju sekundarnu ekonomsku aktivnosti prijavljuju samo ograničenu vrstu prihoda na koju se obračunava porez na dobit.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Porezna rasterećenja postoje kod poduzetnika početnika. 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2293918557"/>
                  </a:ext>
                </a:extLst>
              </a:tr>
              <a:tr h="1805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FINSKA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 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ima, s ograničenjima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Nema</a:t>
                      </a:r>
                      <a:endParaRPr lang="hr-H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</a:rPr>
                        <a:t>Subvencioniranje plaća u posebnim uvjetima, kao npr. zapošljavanje osoba smanjene radne sposobnosti, dugoročno nezaposlenih osoba ili osoba  s invaliditetom. Subvencija se odnosi na 50% troškova plaće, do maksimalno 1.300 EUR mjesečno do 36 mjeseci za osobe s invaliditetom, 12 mjeseci za nezaposlene osobe i 24 mjeseca za teško </a:t>
                      </a:r>
                      <a:r>
                        <a:rPr lang="hr-HR" sz="1400" dirty="0" err="1">
                          <a:effectLst/>
                        </a:rPr>
                        <a:t>zapošljive</a:t>
                      </a:r>
                      <a:r>
                        <a:rPr lang="hr-HR" sz="1400" dirty="0">
                          <a:effectLst/>
                        </a:rPr>
                        <a:t> osobe. 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162" marR="35162" marT="0" marB="0"/>
                </a:tc>
                <a:extLst>
                  <a:ext uri="{0D108BD9-81ED-4DB2-BD59-A6C34878D82A}">
                    <a16:rowId xmlns:a16="http://schemas.microsoft.com/office/drawing/2014/main" val="1992297915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8C021167-BEB5-4A5C-A556-722564703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93536" y="113184"/>
            <a:ext cx="2483094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9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Izvor: obrada autora</a:t>
            </a:r>
            <a:endParaRPr kumimoji="0" lang="hr-HR" altLang="sr-Latn-R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146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86" y="763045"/>
            <a:ext cx="12131614" cy="704552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DRUŠTVENO PODUZETNIŠTV</a:t>
            </a:r>
            <a:r>
              <a:rPr lang="en-US" sz="3400" b="1" dirty="0"/>
              <a:t>O I POREZNA POLITIKA U </a:t>
            </a:r>
            <a:r>
              <a:rPr lang="hr-HR" sz="3400" b="1" dirty="0"/>
              <a:t>HRVATSKOJ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98" y="1649832"/>
            <a:ext cx="12029190" cy="4351338"/>
          </a:xfrm>
        </p:spPr>
        <p:txBody>
          <a:bodyPr>
            <a:normAutofit/>
          </a:bodyPr>
          <a:lstStyle/>
          <a:p>
            <a:r>
              <a:rPr lang="hr-HR" sz="2400" b="1" dirty="0"/>
              <a:t>Prvi strateški </a:t>
            </a:r>
            <a:r>
              <a:rPr lang="hr-HR" sz="2400" dirty="0"/>
              <a:t>dokument u kojem se DP izričito pozicionira - </a:t>
            </a:r>
            <a:r>
              <a:rPr lang="hr-HR" sz="2400" b="1" dirty="0"/>
              <a:t>Nacionalna strategija stvaranja poticajnog okruženja za razvoj civilnog društva 2006.- 2011</a:t>
            </a:r>
            <a:r>
              <a:rPr lang="hr-HR" sz="2400" dirty="0"/>
              <a:t>.;</a:t>
            </a:r>
          </a:p>
          <a:p>
            <a:pPr marL="0" indent="0">
              <a:buNone/>
            </a:pPr>
            <a:r>
              <a:rPr lang="hr-HR" sz="2400" dirty="0"/>
              <a:t> "</a:t>
            </a:r>
            <a:r>
              <a:rPr lang="hr-HR" sz="2400" i="1" dirty="0"/>
              <a:t>Socijalno ili neprofitno poduzetništvo javlja se u različitim oblicima i kroz različite subjekte stjecanja dohotka nastojeći istovremeno ostvariti ekonomske, socijalne i ekološke učinke. Socijalno poduzetništvo predstavlja praktičnu razinu ideje socijalne ekonomije</a:t>
            </a:r>
            <a:r>
              <a:rPr lang="hr-HR" sz="2400" dirty="0"/>
              <a:t>.”</a:t>
            </a:r>
          </a:p>
          <a:p>
            <a:r>
              <a:rPr lang="hr-HR" sz="2400" b="1" dirty="0"/>
              <a:t>Nacionalna strategija stvaranja poticajnog okruženja za razvoj civilnog društva </a:t>
            </a:r>
            <a:r>
              <a:rPr lang="hr-HR" sz="2400" dirty="0"/>
              <a:t>2012. – 2016. također navodi DP</a:t>
            </a:r>
          </a:p>
          <a:p>
            <a:r>
              <a:rPr lang="hr-HR" sz="2400" b="1" dirty="0"/>
              <a:t>Strategija razvoja društvenog poduzetništva </a:t>
            </a:r>
            <a:r>
              <a:rPr lang="hr-HR" sz="2400" dirty="0"/>
              <a:t>u RH 2015 -2020.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/>
              <a:t>“</a:t>
            </a:r>
            <a:r>
              <a:rPr lang="hr-HR" sz="2400" i="1" dirty="0"/>
              <a:t>Poslovanje temeljeno na načelima društvene, okolišne i ekonomske održivosti, kod kojeg se stvorena dobit/ višak prihoda u cijelosti ili većim dijelom ulaže za dobrobit zajednice”</a:t>
            </a:r>
          </a:p>
          <a:p>
            <a:pPr marL="0" indent="0">
              <a:buNone/>
            </a:pP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264302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86" y="856830"/>
            <a:ext cx="12131614" cy="704552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DRUŠTVENO PODUZETNIŠTV</a:t>
            </a:r>
            <a:r>
              <a:rPr lang="en-US" sz="3400" b="1" dirty="0"/>
              <a:t>O I POREZNA POLITIKA U </a:t>
            </a:r>
            <a:r>
              <a:rPr lang="hr-HR" sz="3400" b="1" dirty="0"/>
              <a:t>HRVATSKOJ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98" y="1794911"/>
            <a:ext cx="12029190" cy="4351338"/>
          </a:xfrm>
        </p:spPr>
        <p:txBody>
          <a:bodyPr>
            <a:normAutofit/>
          </a:bodyPr>
          <a:lstStyle/>
          <a:p>
            <a:r>
              <a:rPr lang="hr-HR" sz="2400" dirty="0"/>
              <a:t>Društveni poduzetnici u Republici Hrvatskoj  nemaju specifične posebne porezne olakšice poput smanjenja stope PDV-a ili oslobođenja od porezna na dobit.</a:t>
            </a:r>
            <a:endParaRPr lang="en-US" sz="2400" dirty="0"/>
          </a:p>
          <a:p>
            <a:r>
              <a:rPr lang="hr-HR" sz="2400" dirty="0"/>
              <a:t>Neovisno da li su udruge, zadruge, trgovačka društva ili obrti glavno načelo koje određuje porezni status određene organizacije nije njezin pravni oblik, već sudjelovanje u tržišnom natjecanju.</a:t>
            </a:r>
          </a:p>
          <a:p>
            <a:r>
              <a:rPr lang="hr-HR" sz="2400" dirty="0"/>
              <a:t>Mogućnost definiranja kriterija za odabir ekonomski najpovoljnije ponude (ENP), omogućuje različito </a:t>
            </a:r>
            <a:r>
              <a:rPr lang="hr-HR" sz="2400" dirty="0" err="1"/>
              <a:t>ponderiranje</a:t>
            </a:r>
            <a:r>
              <a:rPr lang="hr-HR" sz="2400" dirty="0"/>
              <a:t> kriterija cijene spram drugih, kvalitativnih kriterija.</a:t>
            </a:r>
          </a:p>
          <a:p>
            <a:pPr marL="0" indent="0">
              <a:buNone/>
            </a:pP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2272711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2062" y="711750"/>
            <a:ext cx="12320954" cy="659849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DRUŠTVENO PODUZETNIŠTVO I POREZNA POLITIKA U HRVATSKOJ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98" y="1508624"/>
            <a:ext cx="12029190" cy="458486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dirty="0"/>
              <a:t>Neke postojeće porezne intervencije u Hrvatskoj koje mogu pomoći razvoju društvenog poduzetništva:</a:t>
            </a:r>
          </a:p>
          <a:p>
            <a:pPr lvl="0"/>
            <a:r>
              <a:rPr lang="hr-HR" dirty="0"/>
              <a:t>Organizacije civilnog društva podliježu porezu na dobit samo na gospodarske djelatnosti koje donose dobit. Ovisno o visini godišnjeg prihoda, one se oporezuju redovnim poslovnim stopama od 10% do 7.5 milijuna kuna. Ako neprofitne organizacije ne obavljaju gospodarsku djelatnost nisu obvezne plaćati porez na dobit. </a:t>
            </a:r>
          </a:p>
          <a:p>
            <a:pPr lvl="0"/>
            <a:r>
              <a:rPr lang="hr-HR" dirty="0"/>
              <a:t>Prihod ostvaren  potporama I donacijama, ne podliježu porezu na dobit. Također, neprofitne organizacije obično ne podliježu PDV-u. No, ako se bave gospodarskom djelatnošću, postaju obvezni plaćati kao i svako drugo poduzeće kada njihov godišnji prihod ostvaren od gospodarskih djelatnosti prelazi 300.000 kuna.</a:t>
            </a:r>
          </a:p>
          <a:p>
            <a:pPr lvl="0"/>
            <a:r>
              <a:rPr lang="hr-HR" dirty="0"/>
              <a:t>Tvrtke koje zapošljavaju osobe s invaliditetom, imaju pravo na nekoliko poticaja. Poslodavci mogu ostvariti subvenciju plaće pri zapošljavanju u visini od 10-70% osnovice plaće, ovisno o odluci Zavoda za vještačenje, profesionalnu rehabilitaciju i zapošljavanje osoba s invaliditetom ili Hrvatskog zavoda za zapošljavanje. Pravilnikom o poticajima pri zapošljavanju osoba s invaliditetom (NN 145/2020) definirane su subvencije za prilagodbu radnog mjesta, za dodatno stručno obrazovanje, pomoć i sl.</a:t>
            </a:r>
          </a:p>
          <a:p>
            <a:pPr lvl="0"/>
            <a:r>
              <a:rPr lang="hr-HR" dirty="0"/>
              <a:t>Poslodavci mogu koristiti dio smanjenih doprinosa za mirovinsko I zdravstveno osiguranje kada zapošljavaju: (a) osobe mlađe od 30 godina (oslobođene su plaćanja pet godina); (b) osobe koje se prvi put zapošljavaju (oslobođene su plaćanja na godinu dana); (c) nezaposlene ili dugotrajno nezaposlene osobe (oslobođene su plaćanja na dvije godine); (d) osobe na stručnom osposobljavanju.</a:t>
            </a:r>
          </a:p>
          <a:p>
            <a:pPr lvl="0"/>
            <a:r>
              <a:rPr lang="hr-HR" dirty="0"/>
              <a:t>mladi koji su bili zaposleni u prethodnoj godini ostvaruju pravo na povrat poreza i prireza: (a) osobe do 25 godina ostvaruju 100% povrata, (b) osobe od 25 do 30 godina ostvaruju 50% povrata.</a:t>
            </a:r>
          </a:p>
          <a:p>
            <a:pPr lvl="0"/>
            <a:r>
              <a:rPr lang="hr-HR" dirty="0"/>
              <a:t>Pojedinci i tvrtke mogu umanjiti poreznu osnovicu kada daju donaciju neprofitnim organizacijama. Zakon propisuje da se za smanjenje poreza može prijaviti najviše 2% svog godišnjeg prihoda. Ovaj poticaj reguliran je Zakonom o porezu na dohodak i Zakonom o porezu na dobit.</a:t>
            </a:r>
          </a:p>
          <a:p>
            <a:pPr lvl="0"/>
            <a:r>
              <a:rPr lang="hr-HR" dirty="0"/>
              <a:t>Poduzetnici koji djeluju  u potpomognutim područjima i gradu Vukovaru također mogu ostvariti olakšice. </a:t>
            </a:r>
          </a:p>
          <a:p>
            <a:pPr marL="0" indent="0">
              <a:buNone/>
            </a:pP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4272114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93" y="713964"/>
            <a:ext cx="12131614" cy="704552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DRUŠTVENO PODUZETNIŠTVO I POREZNA POLITIKA U HRVATSKOJ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98" y="1561382"/>
            <a:ext cx="12029190" cy="4584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/>
              <a:t>Neke postojeće porezne intervencije u Hrvatskoj koje mogu pomoći razvoju društvenog poduzetništva:</a:t>
            </a:r>
          </a:p>
          <a:p>
            <a:pPr lvl="0"/>
            <a:r>
              <a:rPr lang="hr-HR" sz="2000" dirty="0"/>
              <a:t>Organizacije civilnog društva podliježu porezu na dobit samo na gospodarske djelatnosti koje donose dobit. Ovisno o visini godišnjeg prihoda, one se oporezuju redovnim poslovnim stopama od 10% do 7.5 milijuna kuna. Ako neprofitne organizacije ne obavljaju gospodarsku djelatnost nisu obvezne plaćati porez na dobit. </a:t>
            </a:r>
          </a:p>
          <a:p>
            <a:pPr lvl="0"/>
            <a:r>
              <a:rPr lang="hr-HR" sz="2000" dirty="0"/>
              <a:t>Prihod ostvaren  potporama i donacijama, ne podliježu porezu na dobit. Također, neprofitne organizacije obično ne podliježu PDV-u. No, ako se bave gospodarskom djelatnošću, postaju obvezni plaćati kao i svako drugo poduzeće kada njihov godišnji prihod ostvaren od gospodarskih djelatnosti prelazi 300.000 kuna.</a:t>
            </a:r>
          </a:p>
          <a:p>
            <a:pPr lvl="0"/>
            <a:r>
              <a:rPr lang="hr-HR" sz="2000" dirty="0"/>
              <a:t>Tvrtke koje zapošljavaju osobe s invaliditetom, imaju pravo na nekoliko poticaja. Poslodavci mogu ostvariti subvenciju plaće pri zapošljavanju u visini od 10-70% osnovice plaće, ovisno o odluci Zavoda za vještačenje, profesionalnu rehabilitaciju i zapošljavanje osoba s invaliditetom ili Hrvatskog zavoda za zapošljavanje. Pravilnikom o poticajima pri zapošljavanju osoba s invaliditetom (NN 145/2020) definirane su subvencije za prilagodbu radnog mjesta, za dodatno stručno obrazovanje, pomoć i sl.</a:t>
            </a:r>
          </a:p>
          <a:p>
            <a:pPr marL="0" indent="0">
              <a:buNone/>
            </a:pP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394276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86" y="711751"/>
            <a:ext cx="12131614" cy="704552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DRUŠTVENO PODUZETNIŠTV</a:t>
            </a:r>
            <a:r>
              <a:rPr lang="en-US" sz="3400" b="1" dirty="0"/>
              <a:t>O I POREZNA POLITIKA U </a:t>
            </a:r>
            <a:r>
              <a:rPr lang="hr-HR" sz="3400" b="1" dirty="0"/>
              <a:t>HRVATSKOJ</a:t>
            </a:r>
            <a:r>
              <a:rPr lang="en-US" sz="3400" b="1" dirty="0"/>
              <a:t> (II)</a:t>
            </a:r>
            <a:endParaRPr lang="hr-HR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98" y="1561382"/>
            <a:ext cx="12029190" cy="4584867"/>
          </a:xfrm>
        </p:spPr>
        <p:txBody>
          <a:bodyPr>
            <a:normAutofit/>
          </a:bodyPr>
          <a:lstStyle/>
          <a:p>
            <a:r>
              <a:rPr lang="hr-HR" sz="2200" dirty="0"/>
              <a:t>Uspostava financijskog okvira za  potporu razvoju društvenog poduzetništva sadržana su kao jedna od mjera u Strategiji razvoja društvenog poduzetništva za razdoblje od 2015 do 2020.  </a:t>
            </a:r>
          </a:p>
          <a:p>
            <a:r>
              <a:rPr lang="hr-HR" sz="2200" dirty="0"/>
              <a:t>Nalazi vrednovanja društvenog poduzetništva provedeno tijekom 2021. godine ukazali su da te mjere do danas nisu ostvarene, te da su izostale promjene u sustavu financiranja društvenog poduzetništva a time i sustav posebnih poreznih olakšica kojima bi se potaknuo i ojačao njihov rast i razvoj.</a:t>
            </a:r>
          </a:p>
          <a:p>
            <a:r>
              <a:rPr lang="hr-HR" sz="2200" dirty="0"/>
              <a:t>Također, bilo je planirano provesti radionice za financijsko i porezno opismenjavanje društvenih poduzetnika (mjera 3.9. Financijsko i porezno opismenjavanje za društvene poduzetnike) pod nadležnosti Ministarstva financija i Ministarstva rada i mirovinskoga sustava za organizacije civilnog društva za što je bilo namijenjeno 2.000.000 kn i očekivalo se najmanje 20 provedenih radionica i 400 osoba uključenih u radionice. Što također nije provedeno. </a:t>
            </a:r>
          </a:p>
          <a:p>
            <a:pPr marL="0" indent="0">
              <a:buNone/>
            </a:pPr>
            <a:endParaRPr lang="hr-HR" sz="2200" b="1" dirty="0"/>
          </a:p>
        </p:txBody>
      </p:sp>
    </p:spTree>
    <p:extLst>
      <p:ext uri="{BB962C8B-B14F-4D97-AF65-F5344CB8AC3E}">
        <p14:creationId xmlns:p14="http://schemas.microsoft.com/office/powerpoint/2010/main" val="1575318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293484-01A1-40B9-AE94-9784975CA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590" y="848056"/>
            <a:ext cx="9389176" cy="534063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REZULTATI ISTRAŽIVANJA – FOCUS GRUPE</a:t>
            </a:r>
            <a:endParaRPr lang="hr-HR" sz="3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35CFFA-A055-40FD-AACD-7031EEEC3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5" y="1533694"/>
            <a:ext cx="8833450" cy="4601203"/>
          </a:xfrm>
        </p:spPr>
        <p:txBody>
          <a:bodyPr anchor="t">
            <a:noAutofit/>
          </a:bodyPr>
          <a:lstStyle/>
          <a:p>
            <a:r>
              <a:rPr lang="hr-HR" sz="2400" b="1" dirty="0"/>
              <a:t>6 fokus grupa tijekom 2021</a:t>
            </a:r>
            <a:r>
              <a:rPr lang="hr-HR" sz="2400" dirty="0"/>
              <a:t>. sudjelovalo je ukupno 58 sudionika (Sinj, Vukovar, Metković i Gospić), te je provedeno i anketno ispitivanje (526 ispitanika)</a:t>
            </a:r>
          </a:p>
          <a:p>
            <a:endParaRPr lang="hr-HR" sz="2400" dirty="0"/>
          </a:p>
          <a:p>
            <a:pPr marL="0" indent="0">
              <a:buNone/>
            </a:pPr>
            <a:r>
              <a:rPr lang="hr-HR" sz="2400" b="1" dirty="0"/>
              <a:t>Pitanja za fokus grupu Porezna politika  i DP: </a:t>
            </a:r>
          </a:p>
          <a:p>
            <a:pPr marL="457200" lvl="0" indent="-457200">
              <a:buFont typeface="+mj-lt"/>
              <a:buAutoNum type="arabicPeriod"/>
            </a:pPr>
            <a:r>
              <a:rPr lang="hr-HR" sz="2400" dirty="0"/>
              <a:t>Da li porezna politika u Hrvatskoj prepoznaje društveno poduzetništvo kao zasebnu nišu?</a:t>
            </a:r>
          </a:p>
          <a:p>
            <a:pPr marL="457200" lvl="0" indent="-457200">
              <a:buFont typeface="+mj-lt"/>
              <a:buAutoNum type="arabicPeriod"/>
            </a:pPr>
            <a:r>
              <a:rPr lang="hr-HR" sz="2400" dirty="0"/>
              <a:t>Da li je moguće smanjenje poreza za društvene poduzetnike?</a:t>
            </a:r>
          </a:p>
          <a:p>
            <a:pPr marL="457200" lvl="0" indent="-457200">
              <a:buFont typeface="+mj-lt"/>
              <a:buAutoNum type="arabicPeriod"/>
            </a:pPr>
            <a:r>
              <a:rPr lang="hr-HR" sz="2400" dirty="0"/>
              <a:t>Postoje li neke druge mjere porezne politika koje su povoljne za društvene poduzetnike?</a:t>
            </a:r>
          </a:p>
          <a:p>
            <a:pPr marL="0" lvl="0" indent="0">
              <a:buNone/>
            </a:pPr>
            <a:endParaRPr lang="hr-HR" sz="1800" dirty="0"/>
          </a:p>
        </p:txBody>
      </p:sp>
      <p:pic>
        <p:nvPicPr>
          <p:cNvPr id="5" name="Picture 4" descr="A group of people sitting around a table&#10;&#10;Description automatically generated with low confidence">
            <a:extLst>
              <a:ext uri="{FF2B5EF4-FFF2-40B4-BE49-F238E27FC236}">
                <a16:creationId xmlns:a16="http://schemas.microsoft.com/office/drawing/2014/main" id="{45087374-FCE2-400A-9B45-43E3FB05A9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0" r="11444" b="2"/>
          <a:stretch/>
        </p:blipFill>
        <p:spPr>
          <a:xfrm>
            <a:off x="8751883" y="1820173"/>
            <a:ext cx="3215767" cy="334260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399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215" y="1690688"/>
            <a:ext cx="11849672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sz="2400" dirty="0"/>
              <a:t>UVOD – polazišta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sz="2400" dirty="0"/>
              <a:t>DRUŠTVENO PODUZETNIŠTVO I POREZNA POLITIKA 	- EU okvir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sz="2400" dirty="0"/>
              <a:t>DRUŠTVENO PODUZETNIŠTVO I POREZNA POLITIKA – Republika Hrvatska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sz="2400" dirty="0"/>
              <a:t>DRUŠTVENO PODUZETNIŠTVO I POREZNA POLITIKA – rezultati ankete i fokus grupe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hr-HR" sz="2400" dirty="0"/>
              <a:t>SMJERNICE ZA razvoj porezne politike vezano uz društveno poduzetništvo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hr-HR" sz="2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6B2EFF-98DE-4268-BC77-C8B9A2CB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215" y="815974"/>
            <a:ext cx="11007969" cy="655272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SADRŽAJ IZLAGANJA</a:t>
            </a:r>
          </a:p>
        </p:txBody>
      </p:sp>
    </p:spTree>
    <p:extLst>
      <p:ext uri="{BB962C8B-B14F-4D97-AF65-F5344CB8AC3E}">
        <p14:creationId xmlns:p14="http://schemas.microsoft.com/office/powerpoint/2010/main" val="1903494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785" y="681037"/>
            <a:ext cx="10515600" cy="707535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REZULTATI ISTRAŽIVANJA – FOKUS SKUPINE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38" y="1457011"/>
            <a:ext cx="12121662" cy="4719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2300" b="1" dirty="0">
                <a:solidFill>
                  <a:srgbClr val="FF0000"/>
                </a:solidFill>
              </a:rPr>
              <a:t>Da li porezna politika u Hrvatskoj prepoznaje društveno poduzetništvo kao zasebnu nišu?</a:t>
            </a:r>
          </a:p>
          <a:p>
            <a:pPr algn="just"/>
            <a:r>
              <a:rPr lang="hr-HR" sz="2300" dirty="0"/>
              <a:t>Zaključak provedenih rasprava je da  porezna politika u Republici Hrvatskoj ne prepoznaje društveno poduzetništvo kao zasebnu nišu, te da je za daljnji intenzivniji razvoj društvenog poduzetništva ključno osmisliti set mjera u cilju smanjenja poreza. </a:t>
            </a:r>
          </a:p>
          <a:p>
            <a:pPr algn="just"/>
            <a:r>
              <a:rPr lang="hr-HR" sz="2300" dirty="0"/>
              <a:t>Neke od mjera koje se predlažu se slijeće: </a:t>
            </a:r>
          </a:p>
          <a:p>
            <a:pPr lvl="1" algn="just"/>
            <a:r>
              <a:rPr lang="en-US" sz="2300" dirty="0"/>
              <a:t>u</a:t>
            </a:r>
            <a:r>
              <a:rPr lang="hr-HR" sz="2300" dirty="0"/>
              <a:t>kidanje poreza u društvenom poduzetništvu za prve dvije godine poslovanja, a potom postepeno uvođenje poreza u odnosu na ostvareni profit (definirano po razredima prihoda), </a:t>
            </a:r>
          </a:p>
          <a:p>
            <a:pPr lvl="1" algn="just"/>
            <a:r>
              <a:rPr lang="hr-HR" sz="2300" dirty="0"/>
              <a:t>općenito niži porez na društveno poduzetništvo, </a:t>
            </a:r>
          </a:p>
          <a:p>
            <a:pPr lvl="1" algn="just"/>
            <a:r>
              <a:rPr lang="hr-HR" sz="2300" dirty="0"/>
              <a:t>smanjenje poreza na zaposlene u društvenom poduzetništvu kako bi se potaknulo ljude na rad u istom. </a:t>
            </a:r>
          </a:p>
          <a:p>
            <a:pPr algn="just"/>
            <a:endParaRPr lang="hr-HR" sz="2300" dirty="0"/>
          </a:p>
          <a:p>
            <a:pPr marL="0" indent="0" algn="just">
              <a:buNone/>
            </a:pPr>
            <a:r>
              <a:rPr lang="hr-HR" sz="2300" b="1" dirty="0">
                <a:solidFill>
                  <a:srgbClr val="FF0000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88372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03" y="791241"/>
            <a:ext cx="10515600" cy="621390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REZULTATI ISTRAŽIVANJA – FOKUS SKUPINE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621461"/>
            <a:ext cx="11353800" cy="467975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sz="2400" b="1" dirty="0">
                <a:solidFill>
                  <a:srgbClr val="FF0000"/>
                </a:solidFill>
              </a:rPr>
              <a:t>Da li je moguće smanjenje poreza za društvene poduzetnike?</a:t>
            </a:r>
          </a:p>
          <a:p>
            <a:r>
              <a:rPr lang="hr-HR" sz="2400" dirty="0"/>
              <a:t>stavovi sudionika fokus grupa se razlikuju – od mjere potpunog ukidanje poreza do njegova značajnog smanjena čime bi se stvorilo poticajno  okruženje za društveno poduzetništvo</a:t>
            </a:r>
            <a:r>
              <a:rPr lang="en-US" sz="2400" dirty="0"/>
              <a:t>,</a:t>
            </a:r>
          </a:p>
          <a:p>
            <a:endParaRPr lang="en-US" sz="2400" dirty="0"/>
          </a:p>
          <a:p>
            <a:r>
              <a:rPr lang="hr-HR" sz="2400" dirty="0"/>
              <a:t>pozitivan primjer </a:t>
            </a:r>
            <a:r>
              <a:rPr lang="en-US" sz="2400" dirty="0"/>
              <a:t> - </a:t>
            </a:r>
            <a:r>
              <a:rPr lang="hr-HR" sz="2400" dirty="0"/>
              <a:t> sustav poticanja i podrške društvenom poduzetništvu kakav imaju  Italija i Poljska koje imaju zasebne zakone o društvenom poduzetništvu.</a:t>
            </a:r>
          </a:p>
          <a:p>
            <a:pPr marL="0" lvl="0" indent="0">
              <a:buNone/>
            </a:pPr>
            <a:endParaRPr lang="hr-H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378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916" y="834050"/>
            <a:ext cx="10515600" cy="672367"/>
          </a:xfrm>
        </p:spPr>
        <p:txBody>
          <a:bodyPr>
            <a:normAutofit/>
          </a:bodyPr>
          <a:lstStyle/>
          <a:p>
            <a:pPr algn="ctr"/>
            <a:r>
              <a:rPr lang="hr-HR" sz="3400" b="1" dirty="0"/>
              <a:t>REZULTATI ISTRAŽIVANJA – FOKUS SKUPINE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86380"/>
            <a:ext cx="11353800" cy="467975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sz="2400" b="1" dirty="0">
                <a:solidFill>
                  <a:srgbClr val="FF0000"/>
                </a:solidFill>
              </a:rPr>
              <a:t>Postoje li neke druge mjere porezne politika koje su povoljne  za društvene poduzetnike?</a:t>
            </a:r>
          </a:p>
          <a:p>
            <a:pPr>
              <a:buFontTx/>
              <a:buChar char="-"/>
            </a:pPr>
            <a:r>
              <a:rPr lang="hr-HR" sz="2400" dirty="0"/>
              <a:t>sudionici fokus skupina smatraju da postoje, posebice vezano uz porezna rasterećenja, </a:t>
            </a:r>
          </a:p>
          <a:p>
            <a:pPr>
              <a:buFontTx/>
              <a:buChar char="-"/>
            </a:pPr>
            <a:r>
              <a:rPr lang="hr-HR" sz="2400" dirty="0"/>
              <a:t>postojeće mjere nisu dovoljno komunicirane prema potencijalnim korisnicima u društvenom poduzetništvu,</a:t>
            </a:r>
          </a:p>
          <a:p>
            <a:pPr>
              <a:buFontTx/>
              <a:buChar char="-"/>
            </a:pPr>
            <a:r>
              <a:rPr lang="hr-HR" sz="2400" dirty="0"/>
              <a:t>primjeri koji se navode su porezne olakšice za samozapošljavanje, poticaji za zapošljavanje invalida i sl., </a:t>
            </a:r>
          </a:p>
          <a:p>
            <a:pPr>
              <a:buFontTx/>
              <a:buChar char="-"/>
            </a:pPr>
            <a:r>
              <a:rPr lang="hr-HR" sz="2400" dirty="0"/>
              <a:t>svi sudionici fokus grupa smatraju da sve te mjere poreznih rasterećenja ujedno djeluju i na društvene poduzetnike. </a:t>
            </a:r>
          </a:p>
          <a:p>
            <a:pPr marL="0" lvl="0" indent="0">
              <a:buNone/>
            </a:pPr>
            <a:endParaRPr lang="hr-H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84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43" y="750277"/>
            <a:ext cx="12160845" cy="931985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SMJERNICE ZA RAZVOJ POREZNE POLITIKE  I DRUŠTVENOG PODUZETNIŠTVA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43" y="1768872"/>
            <a:ext cx="11993735" cy="4776717"/>
          </a:xfrm>
        </p:spPr>
        <p:txBody>
          <a:bodyPr>
            <a:normAutofit/>
          </a:bodyPr>
          <a:lstStyle/>
          <a:p>
            <a:pPr lvl="0"/>
            <a:r>
              <a:rPr lang="hr-HR" sz="2300" dirty="0"/>
              <a:t>Ukoliko se pristupi cjelovitoj reformi ovog segmenta socijalne ekonomije i donese novi zakon kojim se regulira društveno poduzetništvo u svim pravnim oblicima u kojima dolazi (trgovačka društva, obrti, OPG-ovi, udruge, zadruge i sl.) takav pristup omogućio bi i daljnju razradu specifičnih poreznih olakšica i izuzetaka od naplate poreza za sve društvene poduzetnike prema talijanskom modelu. </a:t>
            </a:r>
          </a:p>
          <a:p>
            <a:pPr lvl="0"/>
            <a:r>
              <a:rPr lang="hr-HR" sz="2300" dirty="0"/>
              <a:t>Neki od prijedloga kroz fokus grupe su da se sufinanciraju ostali troškovi tri do pet godina, 100% financiranje ostalih troškova kroz mjere minimalno prvu godinu poslovanja, a dalje ovisno o uspješnosti poslovanja i dodatna  sredstava za subvencioniranje svih društvenih poduzetnika.</a:t>
            </a:r>
          </a:p>
          <a:p>
            <a:pPr lvl="0"/>
            <a:r>
              <a:rPr lang="hr-HR" sz="2300" dirty="0"/>
              <a:t>Ukoliko se ne donese novi zakon o društvenom poduzetništvu ključni iskoraci bi bili u intenzivnoj edukaciji svih društvenih poduzetnika za korištenje postojećih instrumenata i olakšica te subvencija u svom radu. </a:t>
            </a:r>
          </a:p>
          <a:p>
            <a:pPr marL="0" indent="0">
              <a:buNone/>
            </a:pPr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3668515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32" y="772252"/>
            <a:ext cx="11973464" cy="986905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SMJERNICE ZA RAZVOJ POREZNE POLITIKE  I DRUŠTVENOG PODUZETNIŠTVA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32" y="1876609"/>
            <a:ext cx="1199373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Neovisno u kojem smjeru se nastavi razvoj društvenog poduzetništva ključno je ojačati kapacitete društvenih poduzetnika u prikupljanju financijskih sredstva za svoj rad. Slijedeće su aktivnosti koje je moguće provoditi u kratkom roku:</a:t>
            </a:r>
          </a:p>
          <a:p>
            <a:r>
              <a:rPr lang="hr-HR" sz="2400" dirty="0"/>
              <a:t>Provesti planirane edukacije za financijsko i porezno opismenjavanje društvenih poduzetnika</a:t>
            </a:r>
          </a:p>
          <a:p>
            <a:r>
              <a:rPr lang="hr-HR" sz="2400" dirty="0"/>
              <a:t>Pripremiti i provesti edukacije u pripremi i provedbi projekta financiranih sredstvima Europske unije</a:t>
            </a:r>
          </a:p>
          <a:p>
            <a:r>
              <a:rPr lang="hr-HR" sz="2400" dirty="0"/>
              <a:t>Pripremiti i provesti edukacije o  ostalim izvorima financiranja društvenih poduzetnika poput modela javno privatnog partnerstva, kampanja prikupljanja financijskih sredstva i ostalih hibridnih modela poslovanja</a:t>
            </a:r>
          </a:p>
          <a:p>
            <a:pPr marL="0" indent="0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439235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70205E-06E8-4808-948B-CA239C351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240" y="1360424"/>
            <a:ext cx="411988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endParaRPr lang="hr-HR" sz="2200" dirty="0"/>
          </a:p>
          <a:p>
            <a:pPr marL="0" indent="0">
              <a:buNone/>
            </a:pP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</a:p>
          <a:p>
            <a:pPr marL="0" indent="0">
              <a:buNone/>
            </a:pP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sanja.tisma@irmo.hr</a:t>
            </a: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maja@irmo</a:t>
            </a:r>
            <a:r>
              <a:rPr lang="hr-HR" sz="2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.hr</a:t>
            </a:r>
            <a:endParaRPr lang="hr-HR" sz="2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033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87" y="809092"/>
            <a:ext cx="11961851" cy="881596"/>
          </a:xfrm>
        </p:spPr>
        <p:txBody>
          <a:bodyPr>
            <a:noAutofit/>
          </a:bodyPr>
          <a:lstStyle/>
          <a:p>
            <a:pPr algn="ctr"/>
            <a:r>
              <a:rPr lang="hr-HR" sz="3400" b="1" dirty="0"/>
              <a:t>SMJERNICE ZA RAZVOJ JAVNIH POLITIKA ZA DRUŠTVENO PODUZETNIŠTVO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087" y="1919285"/>
            <a:ext cx="12043913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2400" b="1" dirty="0">
                <a:solidFill>
                  <a:srgbClr val="FF0000"/>
                </a:solidFill>
              </a:rPr>
              <a:t>porezna politika i društveno poduzetništvo,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hr-HR" sz="2400"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državna imovina u funkciji razvoja društvenog poduzetništva,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društveno poduzetništvo, ranjive skupine i socijalne usluge,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hr-HR" sz="2400" dirty="0"/>
              <a:t>društveno poduzetništvo u poljoprivredi,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hr-HR" sz="2400" dirty="0"/>
              <a:t>komunikacijski kanali društvenog poduzetništva i nositelja javnih politika te instituti potpore,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hr-HR" sz="2400" dirty="0"/>
              <a:t>zakonodavni okvir i društveno poduzetništvo,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društveno poduzetništvo i obrazovni sustav,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društveno poduzetništvo i mladi.</a:t>
            </a:r>
          </a:p>
        </p:txBody>
      </p:sp>
    </p:spTree>
    <p:extLst>
      <p:ext uri="{BB962C8B-B14F-4D97-AF65-F5344CB8AC3E}">
        <p14:creationId xmlns:p14="http://schemas.microsoft.com/office/powerpoint/2010/main" val="21380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73525" y="762000"/>
            <a:ext cx="9671649" cy="842515"/>
          </a:xfrm>
        </p:spPr>
        <p:txBody>
          <a:bodyPr>
            <a:normAutofit/>
          </a:bodyPr>
          <a:lstStyle/>
          <a:p>
            <a:r>
              <a:rPr lang="hr-HR" altLang="sr-Latn-RS" sz="3400" b="1" dirty="0">
                <a:ea typeface="Times New Roman" panose="02020603050405020304" pitchFamily="18" charset="0"/>
                <a:cs typeface="Calibri" panose="020F0502020204030204" pitchFamily="34" charset="0"/>
              </a:rPr>
              <a:t>EUROPSKI OKVIR ZA DRUŠTVENO PODUZETNIŠTVO</a:t>
            </a:r>
            <a:r>
              <a:rPr lang="hr-HR" altLang="sr-Latn-RS" sz="3400" b="1" dirty="0"/>
              <a:t> </a:t>
            </a:r>
            <a:endParaRPr lang="hr-HR" sz="3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3431" y="1796287"/>
            <a:ext cx="119985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STRATEŠKI OKVIR EU </a:t>
            </a:r>
          </a:p>
          <a:p>
            <a:r>
              <a:rPr lang="hr-HR" sz="2400" dirty="0"/>
              <a:t>Prva definicija društvenog poduzetništva na EU razini sadržana  u “</a:t>
            </a:r>
            <a:r>
              <a:rPr lang="hr-HR" sz="2400" b="1" dirty="0"/>
              <a:t>Inicijativi za društveno poslovanje” </a:t>
            </a:r>
            <a:r>
              <a:rPr lang="hr-HR" sz="2400" dirty="0"/>
              <a:t>Europske komisije (</a:t>
            </a:r>
            <a:r>
              <a:rPr lang="hr-HR" sz="2400" i="1" dirty="0" err="1"/>
              <a:t>Social</a:t>
            </a:r>
            <a:r>
              <a:rPr lang="hr-HR" sz="2400" i="1" dirty="0"/>
              <a:t> </a:t>
            </a:r>
            <a:r>
              <a:rPr lang="hr-HR" sz="2400" i="1" dirty="0" err="1"/>
              <a:t>Bussiness</a:t>
            </a:r>
            <a:r>
              <a:rPr lang="hr-HR" sz="2400" i="1" dirty="0"/>
              <a:t> </a:t>
            </a:r>
            <a:r>
              <a:rPr lang="hr-HR" sz="2400" i="1" dirty="0" err="1"/>
              <a:t>Initiative</a:t>
            </a:r>
            <a:r>
              <a:rPr lang="hr-HR" sz="2400" dirty="0"/>
              <a:t>) iz </a:t>
            </a:r>
            <a:r>
              <a:rPr lang="hr-HR" sz="2400" b="1" dirty="0"/>
              <a:t>2011</a:t>
            </a:r>
            <a:r>
              <a:rPr lang="hr-HR" sz="2400" dirty="0"/>
              <a:t>. </a:t>
            </a:r>
          </a:p>
          <a:p>
            <a:endParaRPr lang="hr-HR" sz="2400" u="sng" dirty="0"/>
          </a:p>
          <a:p>
            <a:r>
              <a:rPr lang="hr-HR" sz="2400" b="1" dirty="0"/>
              <a:t>Akcijski plan za  socijalnu ekonomiju </a:t>
            </a:r>
            <a:r>
              <a:rPr lang="hr-HR" sz="2400" dirty="0"/>
              <a:t>(2021) orijentiran je na stvaranje uvjeta i otvaranje mogućnosti te šire priznanje društvene ekonomije i društvenog poduzetništva  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12257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72192" y="806280"/>
            <a:ext cx="12558156" cy="838557"/>
          </a:xfrm>
        </p:spPr>
        <p:txBody>
          <a:bodyPr>
            <a:noAutofit/>
          </a:bodyPr>
          <a:lstStyle/>
          <a:p>
            <a:pPr algn="ctr"/>
            <a:r>
              <a:rPr lang="hr-HR" altLang="sr-Latn-RS" sz="3400" b="1" dirty="0"/>
              <a:t>DRUŠTVENO PODUZETNIŠTVO I POREZNA POLITIKA - EU OKVIR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4403CA-770E-4AD5-BA63-4BA7D7EB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93157" y="39669"/>
            <a:ext cx="2634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5A8E8-864C-4A3F-936B-C21FA469D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6" y="1568095"/>
            <a:ext cx="10790274" cy="4454489"/>
          </a:xfrm>
        </p:spPr>
        <p:txBody>
          <a:bodyPr>
            <a:normAutofit/>
          </a:bodyPr>
          <a:lstStyle/>
          <a:p>
            <a:endParaRPr lang="hr-HR" sz="2300" dirty="0"/>
          </a:p>
          <a:p>
            <a:r>
              <a:rPr lang="hr-HR" sz="2300" dirty="0"/>
              <a:t>Društvena poduzeća dijelom su poduzetničkog okruženja uz istovremeno ostvarivanje načela socijalne ekonomije. </a:t>
            </a:r>
          </a:p>
          <a:p>
            <a:r>
              <a:rPr lang="hr-HR" sz="2300" dirty="0"/>
              <a:t>Za razliku od poduzeća koja su vođena isključivo komercijalnim ciljevima, društvena poduzeća su vođena društvenim i ekonomskim ciljevima i dobrobiti lokalne zajednice u kojoj djeluju. </a:t>
            </a:r>
          </a:p>
          <a:p>
            <a:r>
              <a:rPr lang="hr-HR" sz="2300" dirty="0"/>
              <a:t>Porezna politika, posebice porezne olakšice, mogu biti važan element regulatornog okruženja za društvena poduzeća kojima se nagrađuje njihova misija društvene odgovornosti.</a:t>
            </a:r>
          </a:p>
          <a:p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3203409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249382" y="729661"/>
            <a:ext cx="12546281" cy="802256"/>
          </a:xfrm>
        </p:spPr>
        <p:txBody>
          <a:bodyPr>
            <a:noAutofit/>
          </a:bodyPr>
          <a:lstStyle/>
          <a:p>
            <a:pPr algn="ctr"/>
            <a:r>
              <a:rPr lang="pt-BR" altLang="sr-Latn-RS" sz="3400" b="1" dirty="0"/>
              <a:t>DRUŠTVENO PODUZETNIŠTVO I POREZNA POLITIKA - EU OKVIR </a:t>
            </a:r>
            <a:r>
              <a:rPr lang="hr-HR" altLang="sr-Latn-RS" sz="3400" b="1" dirty="0"/>
              <a:t>(</a:t>
            </a:r>
            <a:r>
              <a:rPr lang="pt-BR" altLang="sr-Latn-RS" sz="3400" b="1" dirty="0"/>
              <a:t>II</a:t>
            </a:r>
            <a:r>
              <a:rPr lang="hr-HR" altLang="sr-Latn-RS" sz="3400" b="1" dirty="0"/>
              <a:t>)</a:t>
            </a:r>
            <a:endParaRPr lang="pt-BR" altLang="sr-Latn-RS" sz="3400" b="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4403CA-770E-4AD5-BA63-4BA7D7EB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93157" y="39669"/>
            <a:ext cx="2634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5A8E8-864C-4A3F-936B-C21FA469D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50" y="1722473"/>
            <a:ext cx="10790274" cy="4454489"/>
          </a:xfrm>
        </p:spPr>
        <p:txBody>
          <a:bodyPr>
            <a:normAutofit/>
          </a:bodyPr>
          <a:lstStyle/>
          <a:p>
            <a:r>
              <a:rPr lang="hr-HR" sz="2300" dirty="0"/>
              <a:t>Aktivnom poreznom politikom moguće je osigurati konkurentnost društvenih poduzeća na tržištu ili omogućavanje kompenzacije za gubitak produktivnosti radi izbora zapošljavanja radnika niže produktivnosti koji su u procesu reintegracije unutar poduzeća.</a:t>
            </a:r>
          </a:p>
          <a:p>
            <a:r>
              <a:rPr lang="hr-HR" sz="2300" dirty="0"/>
              <a:t>U slučaju neprofitnih organizacija  porezne olakšice također mogu biti usmjerene na smanjenje troškova proizvodnje i/ ili  pruženih usluga čime se omogućava njihova  šira dostupnost i konkurentnija ponuda u području u kojem djeluju. </a:t>
            </a:r>
          </a:p>
          <a:p>
            <a:r>
              <a:rPr lang="hr-HR" sz="2300" dirty="0"/>
              <a:t>Neovisno o organizacijskom obliku u kojem djeluju društveni poduzetnici u većini europskih zemalja uživaju sve one porezne olakšice koje već postoje za poduzeća i za neprofitne organizacije. Neke zemlje imaju i dodatne porezne olakšice isključivo namijenjen društvenim poduzetnicima.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860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564" y="789350"/>
            <a:ext cx="12240515" cy="815165"/>
          </a:xfrm>
        </p:spPr>
        <p:txBody>
          <a:bodyPr>
            <a:normAutofit/>
          </a:bodyPr>
          <a:lstStyle/>
          <a:p>
            <a:pPr algn="ctr"/>
            <a:r>
              <a:rPr lang="hr-HR" altLang="sr-Latn-RS" sz="3400" b="1" dirty="0"/>
              <a:t>DRUŠTVENO PODUZETNIŠTVO I POREZNA POLITIKA - EU OKVIR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4403CA-770E-4AD5-BA63-4BA7D7EB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93157" y="39669"/>
            <a:ext cx="2634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5A8E8-864C-4A3F-936B-C21FA469D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6" y="1722474"/>
            <a:ext cx="10790274" cy="3477323"/>
          </a:xfrm>
        </p:spPr>
        <p:txBody>
          <a:bodyPr>
            <a:normAutofit/>
          </a:bodyPr>
          <a:lstStyle/>
          <a:p>
            <a:endParaRPr lang="en-US" sz="2300" dirty="0"/>
          </a:p>
          <a:p>
            <a:endParaRPr lang="hr-HR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6856C63-AF93-4264-9417-2F7ACC05D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253887"/>
              </p:ext>
            </p:extLst>
          </p:nvPr>
        </p:nvGraphicFramePr>
        <p:xfrm>
          <a:off x="760281" y="2014955"/>
          <a:ext cx="11064948" cy="2393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2474">
                  <a:extLst>
                    <a:ext uri="{9D8B030D-6E8A-4147-A177-3AD203B41FA5}">
                      <a16:colId xmlns:a16="http://schemas.microsoft.com/office/drawing/2014/main" val="172312009"/>
                    </a:ext>
                  </a:extLst>
                </a:gridCol>
                <a:gridCol w="5532474">
                  <a:extLst>
                    <a:ext uri="{9D8B030D-6E8A-4147-A177-3AD203B41FA5}">
                      <a16:colId xmlns:a16="http://schemas.microsoft.com/office/drawing/2014/main" val="462317208"/>
                    </a:ext>
                  </a:extLst>
                </a:gridCol>
              </a:tblGrid>
              <a:tr h="9689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hr-HR" sz="2000" dirty="0">
                          <a:effectLst/>
                        </a:rPr>
                        <a:t>Zemlje sa dodatnim  poreznim olakšicama za DP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hr-HR" sz="2000" dirty="0">
                          <a:effectLst/>
                        </a:rPr>
                        <a:t> 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Zemlje u kojima nema dodatnih poreznih olakšica za DP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6534485"/>
                  </a:ext>
                </a:extLst>
              </a:tr>
              <a:tr h="14242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Austrija, Danska, Estonija, Francuska, Njemačka, Grčka, Mađarska, Irska, Italija, Latvija, Litva, Luksemburg, Poljska, Portugal, Rumunjska, Slovačka, Španjolska</a:t>
                      </a:r>
                      <a:endParaRPr lang="hr-HR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2000" b="0" dirty="0">
                          <a:effectLst/>
                        </a:rPr>
                        <a:t>Belgija, Bugarska, Hrvatska, Cipar, Češka, Finska, Malta, Nizozemska, Slovenija, Švedska, Ujedinjeno Kraljevstvo</a:t>
                      </a:r>
                      <a:endParaRPr lang="hr-HR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6042125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B867E57E-3C76-440C-8349-ACDC46147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81" y="4557065"/>
            <a:ext cx="834809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hr-HR" altLang="sr-Latn-R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Izvor: E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uropean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commission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Social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enterprises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their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Ecosystems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Europe,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Comparative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syntesis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hr-HR" altLang="sr-Latn-RS" sz="1100" b="0" i="1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report</a:t>
            </a:r>
            <a:r>
              <a:rPr kumimoji="0" lang="hr-HR" altLang="sr-Latn-RS" sz="1100" b="0" i="1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, 2020,  str. 92</a:t>
            </a: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91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62074" y="739992"/>
            <a:ext cx="11429999" cy="850432"/>
          </a:xfrm>
        </p:spPr>
        <p:txBody>
          <a:bodyPr>
            <a:normAutofit/>
          </a:bodyPr>
          <a:lstStyle/>
          <a:p>
            <a:r>
              <a:rPr lang="hr-HR" altLang="sr-Latn-RS" sz="3400" b="1"/>
              <a:t>DRUŠTVENO PODUZETNIŠTVO I POREZNA POLITIKA - EU OKVIR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4403CA-770E-4AD5-BA63-4BA7D7EB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93157" y="39669"/>
            <a:ext cx="2634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5A8E8-864C-4A3F-936B-C21FA469D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6" y="1722474"/>
            <a:ext cx="10790274" cy="4454489"/>
          </a:xfrm>
        </p:spPr>
        <p:txBody>
          <a:bodyPr>
            <a:normAutofit/>
          </a:bodyPr>
          <a:lstStyle/>
          <a:p>
            <a:endParaRPr lang="en-US" sz="2300" dirty="0"/>
          </a:p>
          <a:p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76B984-01C3-4B0F-8B7B-FB9CE4E7999B}"/>
              </a:ext>
            </a:extLst>
          </p:cNvPr>
          <p:cNvSpPr/>
          <p:nvPr/>
        </p:nvSpPr>
        <p:spPr>
          <a:xfrm>
            <a:off x="439559" y="1833547"/>
            <a:ext cx="109142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Osnovni oblici  dodatnih poreznih olakšica za društvene poduzetnike u zemljama članicama  EU su slijedeći:</a:t>
            </a:r>
          </a:p>
          <a:p>
            <a:pPr lvl="1"/>
            <a:endParaRPr lang="hr-H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oslobođenje od poreza na zadržanu dobit (najrašireniji oblik olakšice),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oslobođenje od PDV-a ili niža stopa PDV-a,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troškovi socijalnog osiguranja smanjeni ili pokriveni subvencijama 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/>
              <a:t>porezna smanjenja odobrena privatnim i/ili institucionalnim donatorima.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Tx/>
              <a:buChar char="-"/>
            </a:pPr>
            <a:endParaRPr lang="hr-HR" dirty="0"/>
          </a:p>
          <a:p>
            <a:r>
              <a:rPr lang="hr-HR" dirty="0"/>
              <a:t>U zemljama sa značajnim aktivnostima društvenih poduzetnika poput Njemačke, porezne olakšice su izrazito učinkovita mjera potpore društvenim poduzetnicima. </a:t>
            </a:r>
          </a:p>
          <a:p>
            <a:endParaRPr lang="hr-HR" dirty="0"/>
          </a:p>
          <a:p>
            <a:r>
              <a:rPr lang="hr-HR" dirty="0"/>
              <a:t>U zemljama sa slabije razvijenim društvenim poduzetništvom i općenito slabije razvijenim neprofitnim sektorom uglavnom se koriste porezne olakšice kojima se stimulira razvoj poduzetništva u cjelini.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6006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2902" y="917370"/>
            <a:ext cx="11220202" cy="670956"/>
          </a:xfrm>
        </p:spPr>
        <p:txBody>
          <a:bodyPr>
            <a:normAutofit/>
          </a:bodyPr>
          <a:lstStyle/>
          <a:p>
            <a:r>
              <a:rPr lang="pt-BR" altLang="sr-Latn-RS" sz="3400" b="1" dirty="0"/>
              <a:t>DRUŠTVENO PODUZETNIŠTVO I POREZNA POLITIKA - EU OKVIR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4403CA-770E-4AD5-BA63-4BA7D7EB4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793157" y="39669"/>
            <a:ext cx="2634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5A8E8-864C-4A3F-936B-C21FA469D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02" y="1686846"/>
            <a:ext cx="10790274" cy="4454489"/>
          </a:xfrm>
        </p:spPr>
        <p:txBody>
          <a:bodyPr>
            <a:normAutofit/>
          </a:bodyPr>
          <a:lstStyle/>
          <a:p>
            <a:endParaRPr lang="hr-HR" sz="2300" dirty="0"/>
          </a:p>
          <a:p>
            <a:r>
              <a:rPr lang="hr-HR" sz="2300" dirty="0"/>
              <a:t>društveni poduzetnici mogu imati koristi od poreznih olakšica</a:t>
            </a:r>
          </a:p>
          <a:p>
            <a:r>
              <a:rPr lang="hr-HR" sz="2300" dirty="0"/>
              <a:t>niz je izazova vezano uz različitost pravnih oblika u kojima se društveni poduzetnici pojavljuju (poput trgovačkih društava, udruga, zadruga i sl.)</a:t>
            </a:r>
          </a:p>
          <a:p>
            <a:r>
              <a:rPr lang="hr-HR" sz="2300" dirty="0"/>
              <a:t>problem nemogućnosti jednoznačnog propisivanja poreznih rasterećenja</a:t>
            </a:r>
          </a:p>
          <a:p>
            <a:r>
              <a:rPr lang="hr-HR" sz="2300" dirty="0"/>
              <a:t>Izbor poreznih olakšica utječe na društvene poduzetnike u njihovom odabiru  pravnog oblika u kojem će djelovati, a koji ne moraju nužno biti u skladu s njihovim razvojnim  ciljevima i društvenoj ulozi u lokalnoj zajednici. </a:t>
            </a:r>
          </a:p>
        </p:txBody>
      </p:sp>
    </p:spTree>
    <p:extLst>
      <p:ext uri="{BB962C8B-B14F-4D97-AF65-F5344CB8AC3E}">
        <p14:creationId xmlns:p14="http://schemas.microsoft.com/office/powerpoint/2010/main" val="2776103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</TotalTime>
  <Words>2962</Words>
  <Application>Microsoft Office PowerPoint</Application>
  <PresentationFormat>Široki zaslon</PresentationFormat>
  <Paragraphs>214</Paragraphs>
  <Slides>25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   Dijalogom do Hrvatske mreže za društveno poduzetništvo  Smjernice za razvoj javnih politika – Porezna politika i društveno poduzetništvo      </vt:lpstr>
      <vt:lpstr>SADRŽAJ IZLAGANJA</vt:lpstr>
      <vt:lpstr>SMJERNICE ZA RAZVOJ JAVNIH POLITIKA ZA DRUŠTVENO PODUZETNIŠTVO  </vt:lpstr>
      <vt:lpstr>EUROPSKI OKVIR ZA DRUŠTVENO PODUZETNIŠTVO </vt:lpstr>
      <vt:lpstr>DRUŠTVENO PODUZETNIŠTVO I POREZNA POLITIKA - EU OKVIR </vt:lpstr>
      <vt:lpstr>DRUŠTVENO PODUZETNIŠTVO I POREZNA POLITIKA - EU OKVIR (II)</vt:lpstr>
      <vt:lpstr>DRUŠTVENO PODUZETNIŠTVO I POREZNA POLITIKA - EU OKVIR </vt:lpstr>
      <vt:lpstr>DRUŠTVENO PODUZETNIŠTVO I POREZNA POLITIKA - EU OKVIR </vt:lpstr>
      <vt:lpstr>DRUŠTVENO PODUZETNIŠTVO I POREZNA POLITIKA - EU OKVIR </vt:lpstr>
      <vt:lpstr>PRIMJERI POREZNIH OLAKŠICA U NEKOLIKO ZEMALJA EU</vt:lpstr>
      <vt:lpstr>PRIMJERI POREZNIH OLAKŠICA U NEKOLIKO ZEMALJA EU (II)</vt:lpstr>
      <vt:lpstr>PRIMJERI  NEKOLIKO ZEMALJA EU KOJE NEMAJU POSEBNE POREZNE OLAKŠICE DP</vt:lpstr>
      <vt:lpstr>PRIMJERI NEKOLIKO ZEMALJA EU KOJE NEMAJU POSEBNE POREZNE OLAKŠICE (II) </vt:lpstr>
      <vt:lpstr>DRUŠTVENO PODUZETNIŠTVO I POREZNA POLITIKA U HRVATSKOJ</vt:lpstr>
      <vt:lpstr>DRUŠTVENO PODUZETNIŠTVO I POREZNA POLITIKA U HRVATSKOJ</vt:lpstr>
      <vt:lpstr>DRUŠTVENO PODUZETNIŠTVO I POREZNA POLITIKA U HRVATSKOJ</vt:lpstr>
      <vt:lpstr>DRUŠTVENO PODUZETNIŠTVO I POREZNA POLITIKA U HRVATSKOJ</vt:lpstr>
      <vt:lpstr>DRUŠTVENO PODUZETNIŠTVO I POREZNA POLITIKA U HRVATSKOJ (II)</vt:lpstr>
      <vt:lpstr>REZULTATI ISTRAŽIVANJA – FOCUS GRUPE</vt:lpstr>
      <vt:lpstr>REZULTATI ISTRAŽIVANJA – FOKUS SKUPINE</vt:lpstr>
      <vt:lpstr>REZULTATI ISTRAŽIVANJA – FOKUS SKUPINE (II)</vt:lpstr>
      <vt:lpstr>REZULTATI ISTRAŽIVANJA – FOKUS SKUPINE (III)</vt:lpstr>
      <vt:lpstr>SMJERNICE ZA RAZVOJ POREZNE POLITIKE  I DRUŠTVENOG PODUZETNIŠTVA (II)</vt:lpstr>
      <vt:lpstr>SMJERNICE ZA RAZVOJ POREZNE POLITIKE  I DRUŠTVENOG PODUZETNIŠTVA (III)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Sanja Tisma</dc:creator>
  <cp:lastModifiedBy>Stipe Efendić</cp:lastModifiedBy>
  <cp:revision>142</cp:revision>
  <cp:lastPrinted>2022-07-04T09:00:42Z</cp:lastPrinted>
  <dcterms:created xsi:type="dcterms:W3CDTF">2021-03-20T11:04:01Z</dcterms:created>
  <dcterms:modified xsi:type="dcterms:W3CDTF">2022-07-04T12:50:46Z</dcterms:modified>
</cp:coreProperties>
</file>