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68" r:id="rId2"/>
    <p:sldId id="461" r:id="rId3"/>
    <p:sldId id="462" r:id="rId4"/>
    <p:sldId id="422" r:id="rId5"/>
    <p:sldId id="423" r:id="rId6"/>
    <p:sldId id="269" r:id="rId7"/>
    <p:sldId id="271" r:id="rId8"/>
    <p:sldId id="279" r:id="rId9"/>
    <p:sldId id="426" r:id="rId10"/>
    <p:sldId id="272" r:id="rId11"/>
    <p:sldId id="270" r:id="rId12"/>
    <p:sldId id="277" r:id="rId13"/>
    <p:sldId id="274" r:id="rId14"/>
    <p:sldId id="436" r:id="rId15"/>
    <p:sldId id="438" r:id="rId16"/>
    <p:sldId id="439" r:id="rId17"/>
    <p:sldId id="452" r:id="rId18"/>
    <p:sldId id="453" r:id="rId19"/>
    <p:sldId id="445" r:id="rId20"/>
    <p:sldId id="455" r:id="rId21"/>
    <p:sldId id="444" r:id="rId22"/>
    <p:sldId id="456" r:id="rId23"/>
    <p:sldId id="446" r:id="rId24"/>
    <p:sldId id="447" r:id="rId25"/>
    <p:sldId id="443" r:id="rId26"/>
    <p:sldId id="450" r:id="rId27"/>
    <p:sldId id="449" r:id="rId28"/>
    <p:sldId id="457" r:id="rId29"/>
    <p:sldId id="458" r:id="rId30"/>
    <p:sldId id="459" r:id="rId31"/>
    <p:sldId id="451" r:id="rId32"/>
    <p:sldId id="460" r:id="rId33"/>
    <p:sldId id="435" r:id="rId3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3E03-3A02-47E7-A7D1-77BB4A5B612D}" type="datetimeFigureOut">
              <a:rPr lang="hr-HR" smtClean="0"/>
              <a:t>3.5.2023.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6994-0721-4709-B4C2-B9AE190074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002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3E03-3A02-47E7-A7D1-77BB4A5B612D}" type="datetimeFigureOut">
              <a:rPr lang="hr-HR" smtClean="0"/>
              <a:t>3.5.2023.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6994-0721-4709-B4C2-B9AE190074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001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3E03-3A02-47E7-A7D1-77BB4A5B612D}" type="datetimeFigureOut">
              <a:rPr lang="hr-HR" smtClean="0"/>
              <a:t>3.5.2023.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6994-0721-4709-B4C2-B9AE190074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129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3E03-3A02-47E7-A7D1-77BB4A5B612D}" type="datetimeFigureOut">
              <a:rPr lang="hr-HR" smtClean="0"/>
              <a:t>3.5.2023.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6994-0721-4709-B4C2-B9AE190074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970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3E03-3A02-47E7-A7D1-77BB4A5B612D}" type="datetimeFigureOut">
              <a:rPr lang="hr-HR" smtClean="0"/>
              <a:t>3.5.2023.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6994-0721-4709-B4C2-B9AE190074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048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3E03-3A02-47E7-A7D1-77BB4A5B612D}" type="datetimeFigureOut">
              <a:rPr lang="hr-HR" smtClean="0"/>
              <a:t>3.5.2023.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6994-0721-4709-B4C2-B9AE190074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079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3E03-3A02-47E7-A7D1-77BB4A5B612D}" type="datetimeFigureOut">
              <a:rPr lang="hr-HR" smtClean="0"/>
              <a:t>3.5.2023.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6994-0721-4709-B4C2-B9AE190074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557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3E03-3A02-47E7-A7D1-77BB4A5B612D}" type="datetimeFigureOut">
              <a:rPr lang="hr-HR" smtClean="0"/>
              <a:t>3.5.2023.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6994-0721-4709-B4C2-B9AE190074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939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3E03-3A02-47E7-A7D1-77BB4A5B612D}" type="datetimeFigureOut">
              <a:rPr lang="hr-HR" smtClean="0"/>
              <a:t>3.5.2023.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6994-0721-4709-B4C2-B9AE190074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954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3E03-3A02-47E7-A7D1-77BB4A5B612D}" type="datetimeFigureOut">
              <a:rPr lang="hr-HR" smtClean="0"/>
              <a:t>3.5.2023.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6994-0721-4709-B4C2-B9AE190074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087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3E03-3A02-47E7-A7D1-77BB4A5B612D}" type="datetimeFigureOut">
              <a:rPr lang="hr-HR" smtClean="0"/>
              <a:t>3.5.2023.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96994-0721-4709-B4C2-B9AE190074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301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56E7BFDB-1AF9-473D-AAB9-31769AC799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63E03-3A02-47E7-A7D1-77BB4A5B612D}" type="datetimeFigureOut">
              <a:rPr lang="hr-HR" smtClean="0"/>
              <a:t>3.5.2023.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96994-0721-4709-B4C2-B9AE190074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023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BD45870-7579-49AE-AA9D-71E19BD27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764" y="1529542"/>
            <a:ext cx="11483755" cy="4172990"/>
          </a:xfrm>
        </p:spPr>
        <p:txBody>
          <a:bodyPr anchor="b">
            <a:normAutofit fontScale="90000"/>
          </a:bodyPr>
          <a:lstStyle/>
          <a:p>
            <a:br>
              <a:rPr lang="hr-HR" sz="2100" b="1" dirty="0"/>
            </a:br>
            <a:br>
              <a:rPr lang="hr-HR" sz="2100" b="1" dirty="0"/>
            </a:br>
            <a:br>
              <a:rPr lang="hr-HR" sz="2100" b="1" dirty="0"/>
            </a:br>
            <a:br>
              <a:rPr lang="hr-HR" sz="2100" b="1" dirty="0"/>
            </a:br>
            <a:br>
              <a:rPr lang="hr-HR" sz="2100" b="1" dirty="0"/>
            </a:br>
            <a:r>
              <a:rPr lang="hr-HR" sz="2800" b="1" dirty="0">
                <a:solidFill>
                  <a:srgbClr val="FF0000"/>
                </a:solidFill>
                <a:latin typeface="+mn-lt"/>
              </a:rPr>
              <a:t>ANALIZA DRUŠTVENIH UČINAKA SMJERNICA ZA RAZVOJ JAVNIH POLITIKA VEZANIH UZ DRUŠTVENO PODUZETNIŠTVO</a:t>
            </a:r>
            <a:br>
              <a:rPr lang="hr-HR" sz="2800" b="1" dirty="0">
                <a:solidFill>
                  <a:srgbClr val="FF0000"/>
                </a:solidFill>
                <a:latin typeface="+mn-lt"/>
              </a:rPr>
            </a:br>
            <a:br>
              <a:rPr lang="hr-HR" sz="2800" b="1" dirty="0">
                <a:solidFill>
                  <a:srgbClr val="FF0000"/>
                </a:solidFill>
                <a:latin typeface="+mn-lt"/>
              </a:rPr>
            </a:br>
            <a:r>
              <a:rPr lang="hr-HR" sz="2800" b="1" dirty="0">
                <a:solidFill>
                  <a:srgbClr val="FF0000"/>
                </a:solidFill>
                <a:latin typeface="+mn-lt"/>
              </a:rPr>
              <a:t>ZAKONODAVNI OKVIR </a:t>
            </a:r>
            <a:br>
              <a:rPr lang="hr-HR" sz="2800" b="1" dirty="0">
                <a:solidFill>
                  <a:srgbClr val="FF0000"/>
                </a:solidFill>
                <a:latin typeface="+mn-lt"/>
              </a:rPr>
            </a:br>
            <a:br>
              <a:rPr lang="hr-HR" sz="2800" b="1" dirty="0">
                <a:solidFill>
                  <a:srgbClr val="FF0000"/>
                </a:solidFill>
                <a:latin typeface="+mn-lt"/>
              </a:rPr>
            </a:br>
            <a:r>
              <a:rPr lang="hr-HR" sz="2700" b="1" dirty="0">
                <a:latin typeface="+mn-lt"/>
              </a:rPr>
              <a:t>IRMO</a:t>
            </a:r>
            <a:br>
              <a:rPr lang="hr-HR" sz="2700" b="1" dirty="0">
                <a:latin typeface="+mn-lt"/>
              </a:rPr>
            </a:br>
            <a:br>
              <a:rPr lang="hr-HR" sz="2700" b="1" dirty="0">
                <a:latin typeface="+mn-lt"/>
              </a:rPr>
            </a:br>
            <a:r>
              <a:rPr lang="en-US" sz="2700" b="1" dirty="0">
                <a:latin typeface="+mn-lt"/>
              </a:rPr>
              <a:t>3</a:t>
            </a:r>
            <a:r>
              <a:rPr lang="hr-HR" sz="2700" b="1" dirty="0">
                <a:latin typeface="+mn-lt"/>
              </a:rPr>
              <a:t>. svibanj 2023. godine </a:t>
            </a:r>
            <a:br>
              <a:rPr lang="hr-HR" sz="2700" b="1" dirty="0">
                <a:solidFill>
                  <a:srgbClr val="FF0000"/>
                </a:solidFill>
                <a:latin typeface="+mn-lt"/>
              </a:rPr>
            </a:br>
            <a:br>
              <a:rPr lang="hr-HR" sz="2700" b="1" dirty="0">
                <a:solidFill>
                  <a:srgbClr val="FF0000"/>
                </a:solidFill>
                <a:latin typeface="+mn-lt"/>
              </a:rPr>
            </a:br>
            <a:br>
              <a:rPr lang="hr-HR" sz="2800" b="1" dirty="0"/>
            </a:br>
            <a:br>
              <a:rPr lang="hr-HR" sz="2100" b="1" dirty="0"/>
            </a:br>
            <a:endParaRPr lang="hr-HR" sz="2100" b="1" dirty="0"/>
          </a:p>
        </p:txBody>
      </p:sp>
    </p:spTree>
    <p:extLst>
      <p:ext uri="{BB962C8B-B14F-4D97-AF65-F5344CB8AC3E}">
        <p14:creationId xmlns:p14="http://schemas.microsoft.com/office/powerpoint/2010/main" val="833817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A6EC45-CF99-420C-93D6-A45F90E65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40"/>
            <a:ext cx="11018520" cy="1226704"/>
          </a:xfrm>
        </p:spPr>
        <p:txBody>
          <a:bodyPr anchor="b">
            <a:normAutofit/>
          </a:bodyPr>
          <a:lstStyle/>
          <a:p>
            <a:r>
              <a:rPr lang="hr-HR" sz="3200" b="1" i="1" dirty="0">
                <a:latin typeface="+mn-lt"/>
              </a:rPr>
              <a:t>Područja analize društvenih učinaka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E02241-9A99-40C3-B2BF-BEBD115BA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587" y="1666515"/>
            <a:ext cx="6207850" cy="4119172"/>
          </a:xfrm>
        </p:spPr>
        <p:txBody>
          <a:bodyPr anchor="t"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hr-HR" sz="1800" dirty="0">
                <a:cs typeface="Times New Roman" panose="02020603050405020304" pitchFamily="18" charset="0"/>
              </a:rPr>
              <a:t>- Društveni učinci analiziraju se </a:t>
            </a:r>
            <a:r>
              <a:rPr lang="hr-HR" sz="1800" b="1" dirty="0">
                <a:cs typeface="Times New Roman" panose="02020603050405020304" pitchFamily="18" charset="0"/>
              </a:rPr>
              <a:t>korištenjem kvalitativnih i kvantitativnih metoda </a:t>
            </a:r>
          </a:p>
          <a:p>
            <a:pPr marL="457200" lvl="1" indent="0" algn="just">
              <a:buNone/>
            </a:pPr>
            <a:r>
              <a:rPr lang="hr-HR" sz="1400" dirty="0">
                <a:cs typeface="Times New Roman" panose="02020603050405020304" pitchFamily="18" charset="0"/>
              </a:rPr>
              <a:t>- Analiza troškova i koristi, </a:t>
            </a:r>
          </a:p>
          <a:p>
            <a:pPr marL="457200" lvl="1" indent="0" algn="just">
              <a:buNone/>
            </a:pPr>
            <a:r>
              <a:rPr lang="hr-HR" sz="1400" dirty="0">
                <a:cs typeface="Times New Roman" panose="02020603050405020304" pitchFamily="18" charset="0"/>
              </a:rPr>
              <a:t>- Analiza višestrukih kriterija</a:t>
            </a:r>
          </a:p>
          <a:p>
            <a:pPr marL="457200" lvl="1" indent="0" algn="just">
              <a:buNone/>
            </a:pPr>
            <a:r>
              <a:rPr lang="hr-HR" sz="1400" dirty="0">
                <a:cs typeface="Times New Roman" panose="02020603050405020304" pitchFamily="18" charset="0"/>
              </a:rPr>
              <a:t>- Input-output metoda, </a:t>
            </a:r>
          </a:p>
          <a:p>
            <a:pPr marL="457200" lvl="1" indent="0" algn="just">
              <a:buNone/>
            </a:pPr>
            <a:r>
              <a:rPr lang="hr-HR" sz="1400" b="1" dirty="0">
                <a:cs typeface="Times New Roman" panose="02020603050405020304" pitchFamily="18" charset="0"/>
              </a:rPr>
              <a:t>- Analiza društvenog utjecaja i sl.</a:t>
            </a:r>
          </a:p>
          <a:p>
            <a:pPr lvl="0" algn="just">
              <a:buFontTx/>
              <a:buChar char="-"/>
            </a:pPr>
            <a:r>
              <a:rPr lang="hr-HR" sz="1800" dirty="0">
                <a:cs typeface="Times New Roman" panose="02020603050405020304" pitchFamily="18" charset="0"/>
              </a:rPr>
              <a:t>Učinci se vrednuju sa stajališta različitih </a:t>
            </a:r>
            <a:r>
              <a:rPr lang="hr-HR" sz="1800" b="1" dirty="0">
                <a:cs typeface="Times New Roman" panose="02020603050405020304" pitchFamily="18" charset="0"/>
              </a:rPr>
              <a:t>dionika</a:t>
            </a:r>
          </a:p>
          <a:p>
            <a:pPr lvl="0" algn="just">
              <a:buFontTx/>
              <a:buChar char="-"/>
            </a:pPr>
            <a:r>
              <a:rPr lang="hr-HR" sz="1800" dirty="0">
                <a:cs typeface="Times New Roman" panose="02020603050405020304" pitchFamily="18" charset="0"/>
              </a:rPr>
              <a:t>Učinci se vrednuju u različitim </a:t>
            </a:r>
            <a:r>
              <a:rPr lang="hr-HR" sz="1800" b="1" dirty="0">
                <a:cs typeface="Times New Roman" panose="02020603050405020304" pitchFamily="18" charset="0"/>
              </a:rPr>
              <a:t>vremenskim</a:t>
            </a:r>
            <a:r>
              <a:rPr lang="hr-HR" sz="1800" dirty="0">
                <a:cs typeface="Times New Roman" panose="02020603050405020304" pitchFamily="18" charset="0"/>
              </a:rPr>
              <a:t> dimenzijama </a:t>
            </a:r>
          </a:p>
          <a:p>
            <a:pPr lvl="0" algn="just">
              <a:buFontTx/>
              <a:buChar char="-"/>
            </a:pPr>
            <a:r>
              <a:rPr lang="hr-HR" sz="1800" dirty="0">
                <a:cs typeface="Times New Roman" panose="02020603050405020304" pitchFamily="18" charset="0"/>
              </a:rPr>
              <a:t>Nastoji se </a:t>
            </a:r>
            <a:r>
              <a:rPr lang="hr-HR" sz="1800" b="1" dirty="0">
                <a:cs typeface="Times New Roman" panose="02020603050405020304" pitchFamily="18" charset="0"/>
              </a:rPr>
              <a:t>holistički </a:t>
            </a:r>
            <a:r>
              <a:rPr lang="hr-HR" sz="1800" dirty="0">
                <a:cs typeface="Times New Roman" panose="02020603050405020304" pitchFamily="18" charset="0"/>
              </a:rPr>
              <a:t>procijeniti da li su društvene koristi značajnije od izravnih ili neizravnih šteta za društvo u cjelini.</a:t>
            </a:r>
          </a:p>
          <a:p>
            <a:pPr lvl="0" algn="just">
              <a:buFontTx/>
              <a:buChar char="-"/>
            </a:pPr>
            <a:r>
              <a:rPr lang="hr-HR" sz="1800" dirty="0">
                <a:cs typeface="Times New Roman" panose="02020603050405020304" pitchFamily="18" charset="0"/>
              </a:rPr>
              <a:t>Promatraju se </a:t>
            </a:r>
            <a:r>
              <a:rPr lang="hr-HR" sz="1800" b="1" dirty="0">
                <a:cs typeface="Times New Roman" panose="02020603050405020304" pitchFamily="18" charset="0"/>
              </a:rPr>
              <a:t>različite društvene skupine</a:t>
            </a:r>
            <a:r>
              <a:rPr lang="hr-HR" sz="1800" dirty="0">
                <a:cs typeface="Times New Roman" panose="02020603050405020304" pitchFamily="18" charset="0"/>
              </a:rPr>
              <a:t>, institucije, poduzetnici i sl. te se ocjenjuju </a:t>
            </a:r>
            <a:r>
              <a:rPr lang="hr-HR" sz="1800" b="1" dirty="0">
                <a:cs typeface="Times New Roman" panose="02020603050405020304" pitchFamily="18" charset="0"/>
              </a:rPr>
              <a:t>pozitivne ili negativne </a:t>
            </a:r>
            <a:r>
              <a:rPr lang="hr-HR" sz="1800" dirty="0">
                <a:cs typeface="Times New Roman" panose="02020603050405020304" pitchFamily="18" charset="0"/>
              </a:rPr>
              <a:t>implikacije koje pojedina smjernica može imati na njih. </a:t>
            </a:r>
          </a:p>
          <a:p>
            <a:pPr lvl="0" algn="just">
              <a:buFontTx/>
              <a:buChar char="-"/>
            </a:pPr>
            <a:r>
              <a:rPr lang="hr-HR" sz="1800" dirty="0">
                <a:cs typeface="Times New Roman" panose="02020603050405020304" pitchFamily="18" charset="0"/>
              </a:rPr>
              <a:t>Značajan dio analize društvenih učinaka  je  </a:t>
            </a:r>
            <a:r>
              <a:rPr lang="hr-HR" sz="1800" b="1" dirty="0">
                <a:cs typeface="Times New Roman" panose="02020603050405020304" pitchFamily="18" charset="0"/>
              </a:rPr>
              <a:t>identificiranje rizika </a:t>
            </a:r>
            <a:r>
              <a:rPr lang="hr-HR" sz="1800" dirty="0">
                <a:cs typeface="Times New Roman" panose="02020603050405020304" pitchFamily="18" charset="0"/>
              </a:rPr>
              <a:t>– njihove vjerojatnosti i jačine obuhvata. </a:t>
            </a:r>
          </a:p>
          <a:p>
            <a:pPr marL="0" indent="0">
              <a:buNone/>
            </a:pPr>
            <a:endParaRPr lang="hr-HR" sz="1700" dirty="0"/>
          </a:p>
        </p:txBody>
      </p:sp>
      <p:pic>
        <p:nvPicPr>
          <p:cNvPr id="6" name="Picture 4" descr="A person holding a sign&#10;&#10;Description automatically generated with low confidence">
            <a:extLst>
              <a:ext uri="{FF2B5EF4-FFF2-40B4-BE49-F238E27FC236}">
                <a16:creationId xmlns:a16="http://schemas.microsoft.com/office/drawing/2014/main" id="{8B9284A8-1FC6-488C-B4C6-1FAD566425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1" r="19873" b="2"/>
          <a:stretch/>
        </p:blipFill>
        <p:spPr>
          <a:xfrm>
            <a:off x="7712395" y="1198275"/>
            <a:ext cx="3779477" cy="39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34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98EE70-C6BD-4B5A-9EDD-BF92DED55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6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hr-HR" b="1" dirty="0"/>
              <a:t> </a:t>
            </a:r>
            <a:r>
              <a:rPr lang="hr-HR" sz="3200" b="1" i="1" dirty="0">
                <a:latin typeface="+mn-lt"/>
              </a:rPr>
              <a:t>Koraci pri analizi društvenog učinka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B7FA84-3854-40D2-B36D-6E2845001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616" y="1905000"/>
            <a:ext cx="6052317" cy="4090469"/>
          </a:xfrm>
        </p:spPr>
        <p:txBody>
          <a:bodyPr anchor="t">
            <a:normAutofit/>
          </a:bodyPr>
          <a:lstStyle/>
          <a:p>
            <a:pPr marL="457200" indent="-457200" algn="just">
              <a:buAutoNum type="arabicPeriod"/>
            </a:pPr>
            <a:r>
              <a:rPr lang="hr-HR" sz="2000" dirty="0"/>
              <a:t>Opis </a:t>
            </a:r>
            <a:r>
              <a:rPr lang="hr-HR" sz="2000" b="1" dirty="0"/>
              <a:t>područja/tema </a:t>
            </a:r>
            <a:r>
              <a:rPr lang="hr-HR" sz="2000" dirty="0"/>
              <a:t>na kojima se očekuje promjena</a:t>
            </a:r>
          </a:p>
          <a:p>
            <a:pPr marL="457200" indent="-457200" algn="just">
              <a:buAutoNum type="arabicPeriod"/>
            </a:pPr>
            <a:r>
              <a:rPr lang="hr-HR" sz="2000" dirty="0"/>
              <a:t>Opis </a:t>
            </a:r>
            <a:r>
              <a:rPr lang="hr-HR" sz="2000" b="1" dirty="0"/>
              <a:t>okruženja</a:t>
            </a:r>
            <a:r>
              <a:rPr lang="hr-HR" sz="2000" dirty="0"/>
              <a:t> u kojem će se možda desiti promjena  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hr-HR" sz="2000" b="1" dirty="0"/>
              <a:t>Holistički pristup </a:t>
            </a:r>
            <a:r>
              <a:rPr lang="hr-HR" sz="2000" dirty="0"/>
              <a:t>procjeni </a:t>
            </a:r>
          </a:p>
          <a:p>
            <a:pPr lvl="1" algn="just"/>
            <a:r>
              <a:rPr lang="hr-HR" sz="1600" dirty="0"/>
              <a:t>ekonomski, ekološki, kulturni i </a:t>
            </a:r>
            <a:r>
              <a:rPr lang="hr-HR" sz="1600" b="1" dirty="0"/>
              <a:t>društveni/socijalni </a:t>
            </a:r>
            <a:r>
              <a:rPr lang="hr-HR" sz="1600" dirty="0"/>
              <a:t>elementi procjene)  </a:t>
            </a:r>
          </a:p>
          <a:p>
            <a:pPr lvl="1" algn="just"/>
            <a:r>
              <a:rPr lang="hr-HR" sz="1600" dirty="0"/>
              <a:t>kvalitativni i kvantitativni elementi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hr-HR" sz="2000" dirty="0"/>
              <a:t>Definiranje ključnih </a:t>
            </a:r>
            <a:r>
              <a:rPr lang="hr-HR" sz="2000" b="1" dirty="0"/>
              <a:t>dionika</a:t>
            </a:r>
            <a:r>
              <a:rPr lang="hr-HR" sz="2000" dirty="0"/>
              <a:t> - dimenzija ljudi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hr-HR" sz="2000" dirty="0"/>
              <a:t>Definiranje </a:t>
            </a:r>
            <a:r>
              <a:rPr lang="hr-HR" sz="2000" b="1" dirty="0"/>
              <a:t>vremenske</a:t>
            </a:r>
            <a:r>
              <a:rPr lang="hr-HR" sz="2000" dirty="0"/>
              <a:t> dimenzije procijene (ex </a:t>
            </a:r>
            <a:r>
              <a:rPr lang="hr-HR" sz="2000" dirty="0" err="1"/>
              <a:t>ante</a:t>
            </a:r>
            <a:r>
              <a:rPr lang="hr-HR" sz="2000" dirty="0"/>
              <a:t>/u tijeku/ex post) – dimenzija vrijeme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98438C-3926-4D30-863A-FB5B943A3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88" y="1672954"/>
            <a:ext cx="4889845" cy="42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18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C22D08-C510-4817-910E-81E6A2018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40"/>
            <a:ext cx="11018520" cy="1350206"/>
          </a:xfrm>
        </p:spPr>
        <p:txBody>
          <a:bodyPr anchor="b">
            <a:normAutofit/>
          </a:bodyPr>
          <a:lstStyle/>
          <a:p>
            <a:r>
              <a:rPr lang="hr-HR" sz="3200" b="1" i="1" dirty="0">
                <a:latin typeface="+mn-lt"/>
              </a:rPr>
              <a:t>Dionici – zainteresirane skupine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7531CE-8BD9-4566-A66B-5775FF375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algn="just"/>
            <a:r>
              <a:rPr lang="hr-HR" sz="2400" dirty="0"/>
              <a:t>Organizacije civilnog društva </a:t>
            </a:r>
            <a:endParaRPr lang="hr-HR" sz="2400" dirty="0">
              <a:solidFill>
                <a:prstClr val="black"/>
              </a:solidFill>
            </a:endParaRPr>
          </a:p>
          <a:p>
            <a:pPr lvl="0" algn="just"/>
            <a:r>
              <a:rPr lang="hr-HR" sz="2400" dirty="0"/>
              <a:t>Društveni poduzetnici </a:t>
            </a:r>
          </a:p>
          <a:p>
            <a:pPr lvl="0" algn="just"/>
            <a:r>
              <a:rPr lang="hr-HR" sz="2400" dirty="0"/>
              <a:t>Donositelji odluka</a:t>
            </a:r>
          </a:p>
          <a:p>
            <a:pPr lvl="0"/>
            <a:r>
              <a:rPr lang="hr-HR" sz="2400" dirty="0"/>
              <a:t>Jedinice lokalne i regionalne (područne) samouprave </a:t>
            </a:r>
          </a:p>
          <a:p>
            <a:pPr lvl="0" algn="just"/>
            <a:r>
              <a:rPr lang="hr-HR" sz="2400" dirty="0"/>
              <a:t>Znanstvene organizacije</a:t>
            </a:r>
          </a:p>
          <a:p>
            <a:pPr lvl="0" algn="just"/>
            <a:r>
              <a:rPr lang="hr-HR" sz="2400" dirty="0"/>
              <a:t>Mediji</a:t>
            </a:r>
          </a:p>
          <a:p>
            <a:pPr lvl="0" algn="just"/>
            <a:r>
              <a:rPr lang="hr-HR" sz="2400" dirty="0"/>
              <a:t>Šira javnost </a:t>
            </a:r>
          </a:p>
          <a:p>
            <a:pPr marL="0" indent="0">
              <a:buNone/>
            </a:pPr>
            <a:endParaRPr lang="hr-HR" sz="14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46D9D2-9D52-419B-9804-8A5497277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025" y="1795549"/>
            <a:ext cx="4197927" cy="354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39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A3408AB-AF98-4636-8213-230E7B956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78" y="22179"/>
            <a:ext cx="11176044" cy="1434415"/>
          </a:xfrm>
        </p:spPr>
        <p:txBody>
          <a:bodyPr anchor="b">
            <a:normAutofit/>
          </a:bodyPr>
          <a:lstStyle/>
          <a:p>
            <a:r>
              <a:rPr lang="hr-HR" sz="3200" b="1" i="1" dirty="0">
                <a:latin typeface="+mn-lt"/>
              </a:rPr>
              <a:t>Karakteristike učinaka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41B95B-14D3-4CCD-AEE6-5CE69FA9B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65" y="1737360"/>
            <a:ext cx="7177980" cy="4453128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hr-HR" sz="2000" dirty="0"/>
              <a:t>Svaki učinak ima: </a:t>
            </a:r>
          </a:p>
          <a:p>
            <a:pPr algn="just"/>
            <a:r>
              <a:rPr lang="hr-HR" sz="2000" b="1" dirty="0"/>
              <a:t>Trajanje</a:t>
            </a:r>
            <a:r>
              <a:rPr lang="hr-HR" sz="2000" dirty="0"/>
              <a:t> – koje treba procijeniti </a:t>
            </a:r>
          </a:p>
          <a:p>
            <a:pPr algn="just"/>
            <a:r>
              <a:rPr lang="hr-HR" sz="2000" b="1" dirty="0"/>
              <a:t>Intenzitet</a:t>
            </a:r>
            <a:r>
              <a:rPr lang="hr-HR" sz="2000" dirty="0"/>
              <a:t> učinka tijekom </a:t>
            </a:r>
            <a:r>
              <a:rPr lang="hr-HR" sz="2000" b="1" dirty="0"/>
              <a:t>vremena</a:t>
            </a:r>
            <a:r>
              <a:rPr lang="hr-HR" sz="2000" dirty="0"/>
              <a:t> može se mijenjati </a:t>
            </a:r>
          </a:p>
          <a:p>
            <a:pPr algn="just"/>
            <a:r>
              <a:rPr lang="hr-HR" sz="2000" b="1" dirty="0"/>
              <a:t>Intenzitet u geografskom smislu </a:t>
            </a:r>
            <a:r>
              <a:rPr lang="hr-HR" sz="2000" dirty="0"/>
              <a:t>može biti različit za različita područja </a:t>
            </a:r>
          </a:p>
          <a:p>
            <a:pPr algn="just"/>
            <a:r>
              <a:rPr lang="hr-HR" sz="2000" dirty="0"/>
              <a:t>Intenzitet u smislu </a:t>
            </a:r>
            <a:r>
              <a:rPr lang="hr-HR" sz="2000" b="1" dirty="0"/>
              <a:t>socijalne disperzije </a:t>
            </a:r>
            <a:r>
              <a:rPr lang="hr-HR" sz="2000" dirty="0"/>
              <a:t>– učinak može biti različit za različite ljude </a:t>
            </a:r>
          </a:p>
          <a:p>
            <a:pPr algn="just"/>
            <a:r>
              <a:rPr lang="hr-HR" sz="2000" b="1" dirty="0"/>
              <a:t>Rizik  -</a:t>
            </a:r>
            <a:r>
              <a:rPr lang="hr-HR" sz="2000" dirty="0"/>
              <a:t> pozitivan i negativan (neke se dobre namjere mogu izjaloviti) </a:t>
            </a:r>
          </a:p>
          <a:p>
            <a:pPr marL="0" indent="0">
              <a:buNone/>
            </a:pPr>
            <a:endParaRPr lang="hr-HR" sz="1500" i="1" dirty="0"/>
          </a:p>
          <a:p>
            <a:pPr marL="0" indent="0">
              <a:buNone/>
            </a:pPr>
            <a:endParaRPr lang="hr-HR" sz="15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59AD7D-9DC8-759A-72D4-5FDABFB1E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146" y="1643605"/>
            <a:ext cx="3972334" cy="334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43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2557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r-HR" sz="3200" b="1" i="1" dirty="0">
                <a:solidFill>
                  <a:srgbClr val="FF0000"/>
                </a:solidFill>
                <a:cs typeface="Calibri" panose="020F0502020204030204" pitchFamily="34" charset="0"/>
              </a:rPr>
              <a:t>Analiza društvenih učinaka</a:t>
            </a:r>
          </a:p>
          <a:p>
            <a:pPr marL="0" indent="0" algn="ctr">
              <a:buNone/>
            </a:pPr>
            <a:endParaRPr lang="hr-HR" sz="3200" b="1" i="1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r-HR" sz="3200" b="1" i="1" dirty="0">
                <a:solidFill>
                  <a:srgbClr val="FF0000"/>
                </a:solidFill>
                <a:cs typeface="Calibri" panose="020F0502020204030204" pitchFamily="34" charset="0"/>
              </a:rPr>
              <a:t>Smjernice za razvoj javnih  politika – zakonodavni okvir za razvoj društvenog poduzetništva </a:t>
            </a:r>
            <a:endParaRPr lang="hr-HR" sz="3200" i="1" dirty="0"/>
          </a:p>
        </p:txBody>
      </p:sp>
    </p:spTree>
    <p:extLst>
      <p:ext uri="{BB962C8B-B14F-4D97-AF65-F5344CB8AC3E}">
        <p14:creationId xmlns:p14="http://schemas.microsoft.com/office/powerpoint/2010/main" val="91805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D18DFE5-F471-4A97-B778-9A6B5D2B9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20" y="732320"/>
            <a:ext cx="10515600" cy="68484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200" b="1" dirty="0">
                <a:latin typeface="+mn-lt"/>
              </a:rPr>
              <a:t>Postojanje zakonodavnog okvira o društvenom poduzetništvu u EU</a:t>
            </a:r>
            <a:endParaRPr lang="hr-HR" sz="3200" b="1" dirty="0">
              <a:highlight>
                <a:srgbClr val="FFFF00"/>
              </a:highlight>
              <a:latin typeface="+mn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881481-E20E-424B-8402-53A862D9F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550685"/>
              </p:ext>
            </p:extLst>
          </p:nvPr>
        </p:nvGraphicFramePr>
        <p:xfrm>
          <a:off x="706119" y="1427206"/>
          <a:ext cx="10515600" cy="45869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04334">
                  <a:extLst>
                    <a:ext uri="{9D8B030D-6E8A-4147-A177-3AD203B41FA5}">
                      <a16:colId xmlns:a16="http://schemas.microsoft.com/office/drawing/2014/main" val="4087013130"/>
                    </a:ext>
                  </a:extLst>
                </a:gridCol>
                <a:gridCol w="3506932">
                  <a:extLst>
                    <a:ext uri="{9D8B030D-6E8A-4147-A177-3AD203B41FA5}">
                      <a16:colId xmlns:a16="http://schemas.microsoft.com/office/drawing/2014/main" val="4140544591"/>
                    </a:ext>
                  </a:extLst>
                </a:gridCol>
                <a:gridCol w="3504334">
                  <a:extLst>
                    <a:ext uri="{9D8B030D-6E8A-4147-A177-3AD203B41FA5}">
                      <a16:colId xmlns:a16="http://schemas.microsoft.com/office/drawing/2014/main" val="3665514630"/>
                    </a:ext>
                  </a:extLst>
                </a:gridCol>
              </a:tblGrid>
              <a:tr h="621727"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</a:p>
                    <a:p>
                      <a:pPr marL="80645" marR="4311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Z</a:t>
                      </a:r>
                      <a:r>
                        <a:rPr lang="hr-HR" sz="1800" spc="10" dirty="0">
                          <a:effectLst/>
                        </a:rPr>
                        <a:t>E</a:t>
                      </a:r>
                      <a:r>
                        <a:rPr lang="hr-HR" sz="1800" spc="-5" dirty="0">
                          <a:effectLst/>
                        </a:rPr>
                        <a:t>M</a:t>
                      </a:r>
                      <a:r>
                        <a:rPr lang="hr-HR" sz="1800" spc="5" dirty="0">
                          <a:effectLst/>
                        </a:rPr>
                        <a:t>L</a:t>
                      </a:r>
                      <a:r>
                        <a:rPr lang="hr-HR" sz="1800" dirty="0">
                          <a:effectLst/>
                        </a:rPr>
                        <a:t>JE</a:t>
                      </a:r>
                      <a:r>
                        <a:rPr lang="hr-HR" sz="1800" spc="5" dirty="0">
                          <a:effectLst/>
                        </a:rPr>
                        <a:t> </a:t>
                      </a:r>
                      <a:r>
                        <a:rPr lang="hr-HR" sz="1800" spc="10" dirty="0">
                          <a:effectLst/>
                        </a:rPr>
                        <a:t>K</a:t>
                      </a:r>
                      <a:r>
                        <a:rPr lang="hr-HR" sz="1800" spc="-5" dirty="0">
                          <a:effectLst/>
                        </a:rPr>
                        <a:t>O</a:t>
                      </a:r>
                      <a:r>
                        <a:rPr lang="hr-HR" sz="1800" spc="10" dirty="0">
                          <a:effectLst/>
                        </a:rPr>
                        <a:t>J</a:t>
                      </a:r>
                      <a:r>
                        <a:rPr lang="hr-HR" sz="1800" dirty="0">
                          <a:effectLst/>
                        </a:rPr>
                        <a:t>E </a:t>
                      </a:r>
                      <a:r>
                        <a:rPr lang="hr-HR" sz="1800" spc="15" dirty="0">
                          <a:effectLst/>
                        </a:rPr>
                        <a:t>I</a:t>
                      </a:r>
                      <a:r>
                        <a:rPr lang="hr-HR" sz="1800" spc="5" dirty="0">
                          <a:effectLst/>
                        </a:rPr>
                        <a:t>MA</a:t>
                      </a:r>
                      <a:r>
                        <a:rPr lang="hr-HR" sz="1800" dirty="0">
                          <a:effectLst/>
                        </a:rPr>
                        <a:t>JU Z</a:t>
                      </a:r>
                      <a:r>
                        <a:rPr lang="hr-HR" sz="1800" spc="5" dirty="0">
                          <a:effectLst/>
                        </a:rPr>
                        <a:t>A</a:t>
                      </a:r>
                      <a:r>
                        <a:rPr lang="hr-HR" sz="1800" spc="10" dirty="0">
                          <a:effectLst/>
                        </a:rPr>
                        <a:t>K</a:t>
                      </a:r>
                      <a:r>
                        <a:rPr lang="hr-HR" sz="1800" spc="-5" dirty="0">
                          <a:effectLst/>
                        </a:rPr>
                        <a:t>O</a:t>
                      </a:r>
                      <a:r>
                        <a:rPr lang="hr-HR" sz="1800" spc="15" dirty="0">
                          <a:effectLst/>
                        </a:rPr>
                        <a:t>N</a:t>
                      </a:r>
                      <a:r>
                        <a:rPr lang="hr-HR" sz="1800" spc="-5" dirty="0">
                          <a:effectLst/>
                        </a:rPr>
                        <a:t>O</a:t>
                      </a:r>
                      <a:r>
                        <a:rPr lang="hr-HR" sz="1800" spc="10" dirty="0">
                          <a:effectLst/>
                        </a:rPr>
                        <a:t>D</a:t>
                      </a:r>
                      <a:r>
                        <a:rPr lang="hr-HR" sz="1800" spc="5" dirty="0">
                          <a:effectLst/>
                        </a:rPr>
                        <a:t>A</a:t>
                      </a:r>
                      <a:r>
                        <a:rPr lang="hr-HR" sz="1800" spc="-5" dirty="0">
                          <a:effectLst/>
                        </a:rPr>
                        <a:t>V</a:t>
                      </a:r>
                      <a:r>
                        <a:rPr lang="hr-HR" sz="1800" dirty="0">
                          <a:effectLst/>
                        </a:rPr>
                        <a:t>NI </a:t>
                      </a:r>
                      <a:r>
                        <a:rPr lang="hr-HR" sz="1800" spc="-5" dirty="0">
                          <a:effectLst/>
                        </a:rPr>
                        <a:t>O</a:t>
                      </a:r>
                      <a:r>
                        <a:rPr lang="hr-HR" sz="1800" spc="10" dirty="0">
                          <a:effectLst/>
                        </a:rPr>
                        <a:t>K</a:t>
                      </a:r>
                      <a:r>
                        <a:rPr lang="hr-HR" sz="1800" spc="-5" dirty="0">
                          <a:effectLst/>
                        </a:rPr>
                        <a:t>V</a:t>
                      </a:r>
                      <a:r>
                        <a:rPr lang="hr-HR" sz="1800" spc="15" dirty="0">
                          <a:effectLst/>
                        </a:rPr>
                        <a:t>I</a:t>
                      </a:r>
                      <a:r>
                        <a:rPr lang="hr-HR" sz="1800" dirty="0">
                          <a:effectLst/>
                        </a:rPr>
                        <a:t>R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 </a:t>
                      </a:r>
                    </a:p>
                    <a:p>
                      <a:pPr marL="191770" marR="391795" indent="-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spc="5">
                          <a:effectLst/>
                        </a:rPr>
                        <a:t>N</a:t>
                      </a:r>
                      <a:r>
                        <a:rPr lang="hr-HR" sz="1800">
                          <a:effectLst/>
                        </a:rPr>
                        <a:t>E</a:t>
                      </a:r>
                      <a:r>
                        <a:rPr lang="hr-HR" sz="1800" spc="5">
                          <a:effectLst/>
                        </a:rPr>
                        <a:t>M</a:t>
                      </a:r>
                      <a:r>
                        <a:rPr lang="hr-HR" sz="1800">
                          <a:effectLst/>
                        </a:rPr>
                        <a:t>A Z</a:t>
                      </a:r>
                      <a:r>
                        <a:rPr lang="hr-HR" sz="1800" spc="5">
                          <a:effectLst/>
                        </a:rPr>
                        <a:t>A</a:t>
                      </a:r>
                      <a:r>
                        <a:rPr lang="hr-HR" sz="1800">
                          <a:effectLst/>
                        </a:rPr>
                        <a:t>KONO</a:t>
                      </a:r>
                      <a:r>
                        <a:rPr lang="hr-HR" sz="1800" spc="5">
                          <a:effectLst/>
                        </a:rPr>
                        <a:t>D</a:t>
                      </a:r>
                      <a:r>
                        <a:rPr lang="hr-HR" sz="1800">
                          <a:effectLst/>
                        </a:rPr>
                        <a:t>A</a:t>
                      </a:r>
                      <a:r>
                        <a:rPr lang="hr-HR" sz="1800" spc="-5">
                          <a:effectLst/>
                        </a:rPr>
                        <a:t>V</a:t>
                      </a:r>
                      <a:r>
                        <a:rPr lang="hr-HR" sz="1800" spc="5">
                          <a:effectLst/>
                        </a:rPr>
                        <a:t>N</a:t>
                      </a:r>
                      <a:r>
                        <a:rPr lang="hr-HR" sz="1800">
                          <a:effectLst/>
                        </a:rPr>
                        <a:t>OG OKVI</a:t>
                      </a:r>
                      <a:r>
                        <a:rPr lang="hr-HR" sz="1800" spc="-5">
                          <a:effectLst/>
                        </a:rPr>
                        <a:t>R</a:t>
                      </a:r>
                      <a:r>
                        <a:rPr lang="hr-HR" sz="1800">
                          <a:effectLst/>
                        </a:rPr>
                        <a:t>A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 marR="13335" indent="1270" algn="ctr">
                        <a:lnSpc>
                          <a:spcPct val="106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hr-HR" sz="1800" spc="5">
                          <a:effectLst/>
                        </a:rPr>
                        <a:t>N</a:t>
                      </a:r>
                      <a:r>
                        <a:rPr lang="hr-HR" sz="1800">
                          <a:effectLst/>
                        </a:rPr>
                        <a:t>E</a:t>
                      </a:r>
                      <a:r>
                        <a:rPr lang="hr-HR" sz="1800" spc="5">
                          <a:effectLst/>
                        </a:rPr>
                        <a:t>P</a:t>
                      </a:r>
                      <a:r>
                        <a:rPr lang="hr-HR" sz="1800">
                          <a:effectLst/>
                        </a:rPr>
                        <a:t>OT</a:t>
                      </a:r>
                      <a:r>
                        <a:rPr lang="hr-HR" sz="1800" spc="5">
                          <a:effectLst/>
                        </a:rPr>
                        <a:t>P</a:t>
                      </a:r>
                      <a:r>
                        <a:rPr lang="hr-HR" sz="1800" spc="-15">
                          <a:effectLst/>
                        </a:rPr>
                        <a:t>U</a:t>
                      </a:r>
                      <a:r>
                        <a:rPr lang="hr-HR" sz="1800">
                          <a:effectLst/>
                        </a:rPr>
                        <a:t>N Z</a:t>
                      </a:r>
                      <a:r>
                        <a:rPr lang="hr-HR" sz="1800" spc="5">
                          <a:effectLst/>
                        </a:rPr>
                        <a:t>A</a:t>
                      </a:r>
                      <a:r>
                        <a:rPr lang="hr-HR" sz="1800">
                          <a:effectLst/>
                        </a:rPr>
                        <a:t>KONO</a:t>
                      </a:r>
                      <a:r>
                        <a:rPr lang="hr-HR" sz="1800" spc="5">
                          <a:effectLst/>
                        </a:rPr>
                        <a:t>D</a:t>
                      </a:r>
                      <a:r>
                        <a:rPr lang="hr-HR" sz="1800">
                          <a:effectLst/>
                        </a:rPr>
                        <a:t>A</a:t>
                      </a:r>
                      <a:r>
                        <a:rPr lang="hr-HR" sz="1800" spc="-5">
                          <a:effectLst/>
                        </a:rPr>
                        <a:t>V</a:t>
                      </a:r>
                      <a:r>
                        <a:rPr lang="hr-HR" sz="1800" spc="5">
                          <a:effectLst/>
                        </a:rPr>
                        <a:t>N</a:t>
                      </a:r>
                      <a:r>
                        <a:rPr lang="hr-HR" sz="1800">
                          <a:effectLst/>
                        </a:rPr>
                        <a:t>I OKVI</a:t>
                      </a:r>
                      <a:r>
                        <a:rPr lang="hr-HR" sz="1800" spc="-5">
                          <a:effectLst/>
                        </a:rPr>
                        <a:t>R</a:t>
                      </a:r>
                      <a:r>
                        <a:rPr lang="hr-HR" sz="1800">
                          <a:effectLst/>
                        </a:rPr>
                        <a:t>,</a:t>
                      </a:r>
                      <a:r>
                        <a:rPr lang="hr-HR" sz="1800" spc="5">
                          <a:effectLst/>
                        </a:rPr>
                        <a:t> </a:t>
                      </a:r>
                      <a:r>
                        <a:rPr lang="hr-HR" sz="1800">
                          <a:effectLst/>
                        </a:rPr>
                        <a:t>a</a:t>
                      </a:r>
                      <a:r>
                        <a:rPr lang="hr-HR" sz="1800" spc="-10">
                          <a:effectLst/>
                        </a:rPr>
                        <a:t>l</a:t>
                      </a:r>
                      <a:r>
                        <a:rPr lang="hr-HR" sz="1800">
                          <a:effectLst/>
                        </a:rPr>
                        <a:t>i is</a:t>
                      </a:r>
                      <a:r>
                        <a:rPr lang="hr-HR" sz="1800" spc="5">
                          <a:effectLst/>
                        </a:rPr>
                        <a:t>t</a:t>
                      </a:r>
                      <a:r>
                        <a:rPr lang="hr-HR" sz="1800">
                          <a:effectLst/>
                        </a:rPr>
                        <a:t>i</a:t>
                      </a:r>
                      <a:r>
                        <a:rPr lang="hr-HR" sz="1800" spc="-5">
                          <a:effectLst/>
                        </a:rPr>
                        <a:t>č</a:t>
                      </a:r>
                      <a:r>
                        <a:rPr lang="hr-HR" sz="1800">
                          <a:effectLst/>
                        </a:rPr>
                        <a:t>u </a:t>
                      </a:r>
                      <a:r>
                        <a:rPr lang="hr-HR" sz="1800" spc="5">
                          <a:effectLst/>
                        </a:rPr>
                        <a:t>p</a:t>
                      </a:r>
                      <a:r>
                        <a:rPr lang="hr-HR" sz="1800">
                          <a:effectLst/>
                        </a:rPr>
                        <a:t>o</a:t>
                      </a:r>
                      <a:r>
                        <a:rPr lang="hr-HR" sz="1800" spc="5">
                          <a:effectLst/>
                        </a:rPr>
                        <a:t>m</a:t>
                      </a:r>
                      <a:r>
                        <a:rPr lang="hr-HR" sz="1800">
                          <a:effectLst/>
                        </a:rPr>
                        <a:t>a</a:t>
                      </a:r>
                      <a:r>
                        <a:rPr lang="hr-HR" sz="1800" spc="-5">
                          <a:effectLst/>
                        </a:rPr>
                        <a:t>k</a:t>
                      </a:r>
                      <a:r>
                        <a:rPr lang="hr-HR" sz="1800">
                          <a:effectLst/>
                        </a:rPr>
                        <a:t>e</a:t>
                      </a:r>
                      <a:r>
                        <a:rPr lang="hr-HR" sz="1800" spc="-5">
                          <a:effectLst/>
                        </a:rPr>
                        <a:t> </a:t>
                      </a:r>
                      <a:r>
                        <a:rPr lang="hr-HR" sz="1800">
                          <a:effectLst/>
                        </a:rPr>
                        <a:t>u s</a:t>
                      </a:r>
                      <a:r>
                        <a:rPr lang="hr-HR" sz="1800" spc="5">
                          <a:effectLst/>
                        </a:rPr>
                        <a:t>t</a:t>
                      </a:r>
                      <a:r>
                        <a:rPr lang="hr-HR" sz="1800">
                          <a:effectLst/>
                        </a:rPr>
                        <a:t>ra</a:t>
                      </a:r>
                      <a:r>
                        <a:rPr lang="hr-HR" sz="1800" spc="10">
                          <a:effectLst/>
                        </a:rPr>
                        <a:t>t</a:t>
                      </a:r>
                      <a:r>
                        <a:rPr lang="hr-HR" sz="1800">
                          <a:effectLst/>
                        </a:rPr>
                        <a:t>egija</a:t>
                      </a:r>
                      <a:r>
                        <a:rPr lang="hr-HR" sz="1800" spc="-10">
                          <a:effectLst/>
                        </a:rPr>
                        <a:t>m</a:t>
                      </a:r>
                      <a:r>
                        <a:rPr lang="hr-HR" sz="1800">
                          <a:effectLst/>
                        </a:rPr>
                        <a:t>a</a:t>
                      </a:r>
                      <a:r>
                        <a:rPr lang="hr-HR" sz="1800" spc="10">
                          <a:effectLst/>
                        </a:rPr>
                        <a:t> </a:t>
                      </a:r>
                      <a:r>
                        <a:rPr lang="hr-HR" sz="1800">
                          <a:effectLst/>
                        </a:rPr>
                        <a:t>i </a:t>
                      </a:r>
                      <a:r>
                        <a:rPr lang="hr-HR" sz="1800" spc="5">
                          <a:effectLst/>
                        </a:rPr>
                        <a:t>p</a:t>
                      </a:r>
                      <a:r>
                        <a:rPr lang="hr-HR" sz="1800">
                          <a:effectLst/>
                        </a:rPr>
                        <a:t>r</a:t>
                      </a:r>
                      <a:r>
                        <a:rPr lang="hr-HR" sz="1800" spc="5">
                          <a:effectLst/>
                        </a:rPr>
                        <a:t>e</a:t>
                      </a:r>
                      <a:r>
                        <a:rPr lang="hr-HR" sz="1800" spc="-5">
                          <a:effectLst/>
                        </a:rPr>
                        <a:t>p</a:t>
                      </a:r>
                      <a:r>
                        <a:rPr lang="hr-HR" sz="1800">
                          <a:effectLst/>
                        </a:rPr>
                        <a:t>ozn</a:t>
                      </a:r>
                      <a:r>
                        <a:rPr lang="hr-HR" sz="1800" spc="5">
                          <a:effectLst/>
                        </a:rPr>
                        <a:t>a</a:t>
                      </a:r>
                      <a:r>
                        <a:rPr lang="hr-HR" sz="1800">
                          <a:effectLst/>
                        </a:rPr>
                        <a:t>va</a:t>
                      </a:r>
                      <a:r>
                        <a:rPr lang="hr-HR" sz="1800" spc="5">
                          <a:effectLst/>
                        </a:rPr>
                        <a:t>n</a:t>
                      </a:r>
                      <a:r>
                        <a:rPr lang="hr-HR" sz="1800" spc="-10">
                          <a:effectLst/>
                        </a:rPr>
                        <a:t>j</a:t>
                      </a:r>
                      <a:r>
                        <a:rPr lang="hr-HR" sz="1800">
                          <a:effectLst/>
                        </a:rPr>
                        <a:t>u</a:t>
                      </a:r>
                      <a:r>
                        <a:rPr lang="hr-HR" sz="1800" spc="10">
                          <a:effectLst/>
                        </a:rPr>
                        <a:t> </a:t>
                      </a:r>
                      <a:r>
                        <a:rPr lang="hr-HR" sz="1800" spc="-5">
                          <a:effectLst/>
                        </a:rPr>
                        <a:t>D</a:t>
                      </a:r>
                      <a:r>
                        <a:rPr lang="hr-HR" sz="1800">
                          <a:effectLst/>
                        </a:rPr>
                        <a:t>Pa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70559116"/>
                  </a:ext>
                </a:extLst>
              </a:tr>
              <a:tr h="334514">
                <a:tc>
                  <a:txBody>
                    <a:bodyPr/>
                    <a:lstStyle/>
                    <a:p>
                      <a:pPr marL="22796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 spc="5" dirty="0">
                          <a:effectLst/>
                        </a:rPr>
                        <a:t>1</a:t>
                      </a:r>
                      <a:r>
                        <a:rPr lang="hr-HR" sz="1800" dirty="0">
                          <a:effectLst/>
                        </a:rPr>
                        <a:t>.  </a:t>
                      </a:r>
                      <a:r>
                        <a:rPr lang="hr-HR" sz="1800" spc="70" dirty="0">
                          <a:effectLst/>
                        </a:rPr>
                        <a:t> </a:t>
                      </a:r>
                      <a:r>
                        <a:rPr lang="hr-HR" sz="1800" dirty="0">
                          <a:effectLst/>
                        </a:rPr>
                        <a:t>Gr</a:t>
                      </a:r>
                      <a:r>
                        <a:rPr lang="hr-HR" sz="1800" spc="-5" dirty="0">
                          <a:effectLst/>
                        </a:rPr>
                        <a:t>čk</a:t>
                      </a:r>
                      <a:r>
                        <a:rPr lang="hr-HR" sz="1800" dirty="0">
                          <a:effectLst/>
                        </a:rPr>
                        <a:t>a</a:t>
                      </a:r>
                      <a:r>
                        <a:rPr lang="hr-HR" sz="1800" spc="5" dirty="0">
                          <a:effectLst/>
                        </a:rPr>
                        <a:t> </a:t>
                      </a:r>
                      <a:r>
                        <a:rPr lang="hr-HR" sz="1800" dirty="0">
                          <a:effectLst/>
                        </a:rPr>
                        <a:t>(od</a:t>
                      </a:r>
                      <a:r>
                        <a:rPr lang="hr-HR" sz="1800" spc="10" dirty="0">
                          <a:effectLst/>
                        </a:rPr>
                        <a:t> </a:t>
                      </a:r>
                      <a:r>
                        <a:rPr lang="hr-HR" sz="1800" dirty="0">
                          <a:effectLst/>
                        </a:rPr>
                        <a:t>1</a:t>
                      </a:r>
                      <a:r>
                        <a:rPr lang="hr-HR" sz="1800" spc="-5" dirty="0">
                          <a:effectLst/>
                        </a:rPr>
                        <a:t>9</a:t>
                      </a:r>
                      <a:r>
                        <a:rPr lang="hr-HR" sz="1800" dirty="0">
                          <a:effectLst/>
                        </a:rPr>
                        <a:t>9</a:t>
                      </a:r>
                      <a:r>
                        <a:rPr lang="hr-HR" sz="1800" spc="5" dirty="0">
                          <a:effectLst/>
                        </a:rPr>
                        <a:t>9</a:t>
                      </a:r>
                      <a:r>
                        <a:rPr lang="hr-HR" sz="1800" dirty="0">
                          <a:effectLst/>
                        </a:rPr>
                        <a:t>.)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r-HR" sz="1800" spc="5" dirty="0">
                          <a:effectLst/>
                        </a:rPr>
                        <a:t>1</a:t>
                      </a:r>
                      <a:r>
                        <a:rPr lang="hr-HR" sz="1800" dirty="0">
                          <a:effectLst/>
                        </a:rPr>
                        <a:t>.  </a:t>
                      </a:r>
                      <a:r>
                        <a:rPr lang="hr-HR" sz="1800" spc="70" dirty="0">
                          <a:effectLst/>
                        </a:rPr>
                        <a:t> </a:t>
                      </a:r>
                      <a:r>
                        <a:rPr lang="hr-HR" sz="1800" dirty="0">
                          <a:effectLst/>
                        </a:rPr>
                        <a:t>A</a:t>
                      </a:r>
                      <a:r>
                        <a:rPr lang="hr-HR" sz="1800" spc="5" dirty="0">
                          <a:effectLst/>
                        </a:rPr>
                        <a:t>u</a:t>
                      </a:r>
                      <a:r>
                        <a:rPr lang="hr-HR" sz="1800" dirty="0">
                          <a:effectLst/>
                        </a:rPr>
                        <a:t>s</a:t>
                      </a:r>
                      <a:r>
                        <a:rPr lang="hr-HR" sz="1800" spc="5" dirty="0">
                          <a:effectLst/>
                        </a:rPr>
                        <a:t>t</a:t>
                      </a:r>
                      <a:r>
                        <a:rPr lang="hr-HR" sz="1800" dirty="0">
                          <a:effectLst/>
                        </a:rPr>
                        <a:t>rija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</a:p>
                    <a:p>
                      <a:pPr marL="2279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spc="5" dirty="0">
                          <a:effectLst/>
                        </a:rPr>
                        <a:t>1</a:t>
                      </a:r>
                      <a:r>
                        <a:rPr lang="hr-HR" sz="1800" dirty="0">
                          <a:effectLst/>
                        </a:rPr>
                        <a:t>.  </a:t>
                      </a:r>
                      <a:r>
                        <a:rPr lang="hr-HR" sz="1800" spc="55" dirty="0">
                          <a:effectLst/>
                        </a:rPr>
                        <a:t> </a:t>
                      </a:r>
                      <a:r>
                        <a:rPr lang="hr-HR" sz="1800" spc="-5" dirty="0">
                          <a:effectLst/>
                        </a:rPr>
                        <a:t>H</a:t>
                      </a:r>
                      <a:r>
                        <a:rPr lang="hr-HR" sz="1800" dirty="0">
                          <a:effectLst/>
                        </a:rPr>
                        <a:t>rva</a:t>
                      </a:r>
                      <a:r>
                        <a:rPr lang="hr-HR" sz="1800" spc="5" dirty="0">
                          <a:effectLst/>
                        </a:rPr>
                        <a:t>t</a:t>
                      </a:r>
                      <a:r>
                        <a:rPr lang="hr-HR" sz="1800" dirty="0">
                          <a:effectLst/>
                        </a:rPr>
                        <a:t>s</a:t>
                      </a:r>
                      <a:r>
                        <a:rPr lang="hr-HR" sz="1800" spc="-5" dirty="0">
                          <a:effectLst/>
                        </a:rPr>
                        <a:t>k</a:t>
                      </a:r>
                      <a:r>
                        <a:rPr lang="hr-HR" sz="1800" dirty="0">
                          <a:effectLst/>
                        </a:rPr>
                        <a:t>a    </a:t>
                      </a:r>
                      <a:r>
                        <a:rPr lang="hr-HR" sz="1800" spc="25" dirty="0">
                          <a:effectLst/>
                        </a:rPr>
                        <a:t> </a:t>
                      </a:r>
                      <a:r>
                        <a:rPr lang="hr-HR" sz="1800" dirty="0">
                          <a:effectLst/>
                        </a:rPr>
                        <a:t>(p</a:t>
                      </a:r>
                      <a:r>
                        <a:rPr lang="hr-HR" sz="1800" spc="5" dirty="0">
                          <a:effectLst/>
                        </a:rPr>
                        <a:t>o</a:t>
                      </a:r>
                      <a:r>
                        <a:rPr lang="hr-HR" sz="1800" dirty="0">
                          <a:effectLst/>
                        </a:rPr>
                        <a:t>s</a:t>
                      </a:r>
                      <a:r>
                        <a:rPr lang="hr-HR" sz="1800" spc="5" dirty="0">
                          <a:effectLst/>
                        </a:rPr>
                        <a:t>t</a:t>
                      </a:r>
                      <a:r>
                        <a:rPr lang="hr-HR" sz="1800" spc="-10" dirty="0">
                          <a:effectLst/>
                        </a:rPr>
                        <a:t>o</a:t>
                      </a:r>
                      <a:r>
                        <a:rPr lang="hr-HR" sz="1800" dirty="0">
                          <a:effectLst/>
                        </a:rPr>
                        <a:t>ji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99143560"/>
                  </a:ext>
                </a:extLst>
              </a:tr>
              <a:tr h="261671">
                <a:tc>
                  <a:txBody>
                    <a:bodyPr/>
                    <a:lstStyle/>
                    <a:p>
                      <a:pPr marL="22796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 spc="5" dirty="0">
                          <a:effectLst/>
                        </a:rPr>
                        <a:t>2</a:t>
                      </a:r>
                      <a:r>
                        <a:rPr lang="hr-HR" sz="1800" dirty="0">
                          <a:effectLst/>
                        </a:rPr>
                        <a:t>.  </a:t>
                      </a:r>
                      <a:r>
                        <a:rPr lang="hr-HR" sz="1800" spc="70" dirty="0">
                          <a:effectLst/>
                        </a:rPr>
                        <a:t> </a:t>
                      </a:r>
                      <a:r>
                        <a:rPr lang="hr-HR" sz="1800" dirty="0">
                          <a:effectLst/>
                        </a:rPr>
                        <a:t>Fra</a:t>
                      </a:r>
                      <a:r>
                        <a:rPr lang="hr-HR" sz="1800" spc="5" dirty="0">
                          <a:effectLst/>
                        </a:rPr>
                        <a:t>n</a:t>
                      </a:r>
                      <a:r>
                        <a:rPr lang="hr-HR" sz="1800" spc="-5" dirty="0">
                          <a:effectLst/>
                        </a:rPr>
                        <a:t>c</a:t>
                      </a:r>
                      <a:r>
                        <a:rPr lang="hr-HR" sz="1800" spc="5" dirty="0">
                          <a:effectLst/>
                        </a:rPr>
                        <a:t>u</a:t>
                      </a:r>
                      <a:r>
                        <a:rPr lang="hr-HR" sz="1800" dirty="0">
                          <a:effectLst/>
                        </a:rPr>
                        <a:t>s</a:t>
                      </a:r>
                      <a:r>
                        <a:rPr lang="hr-HR" sz="1800" spc="-5" dirty="0">
                          <a:effectLst/>
                        </a:rPr>
                        <a:t>k</a:t>
                      </a:r>
                      <a:r>
                        <a:rPr lang="hr-HR" sz="1800" dirty="0">
                          <a:effectLst/>
                        </a:rPr>
                        <a:t>a</a:t>
                      </a:r>
                      <a:r>
                        <a:rPr lang="hr-HR" sz="1800" spc="5" dirty="0">
                          <a:effectLst/>
                        </a:rPr>
                        <a:t> </a:t>
                      </a:r>
                      <a:r>
                        <a:rPr lang="hr-HR" sz="1800" dirty="0">
                          <a:effectLst/>
                        </a:rPr>
                        <a:t>(20</a:t>
                      </a:r>
                      <a:r>
                        <a:rPr lang="hr-HR" sz="1800" spc="-5" dirty="0">
                          <a:effectLst/>
                        </a:rPr>
                        <a:t>1</a:t>
                      </a:r>
                      <a:r>
                        <a:rPr lang="hr-HR" sz="1800" dirty="0">
                          <a:effectLst/>
                        </a:rPr>
                        <a:t>4.)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r-HR" sz="1800" spc="5" dirty="0">
                          <a:effectLst/>
                        </a:rPr>
                        <a:t>2</a:t>
                      </a:r>
                      <a:r>
                        <a:rPr lang="hr-HR" sz="1800" dirty="0">
                          <a:effectLst/>
                        </a:rPr>
                        <a:t>.  </a:t>
                      </a:r>
                      <a:r>
                        <a:rPr lang="hr-HR" sz="1800" spc="70" dirty="0">
                          <a:effectLst/>
                        </a:rPr>
                        <a:t> </a:t>
                      </a:r>
                      <a:r>
                        <a:rPr lang="hr-HR" sz="1800" dirty="0">
                          <a:effectLst/>
                        </a:rPr>
                        <a:t>Es</a:t>
                      </a:r>
                      <a:r>
                        <a:rPr lang="hr-HR" sz="1800" spc="5" dirty="0">
                          <a:effectLst/>
                        </a:rPr>
                        <a:t>t</a:t>
                      </a:r>
                      <a:r>
                        <a:rPr lang="hr-HR" sz="1800" dirty="0">
                          <a:effectLst/>
                        </a:rPr>
                        <a:t>o</a:t>
                      </a:r>
                      <a:r>
                        <a:rPr lang="hr-HR" sz="1800" spc="10" dirty="0">
                          <a:effectLst/>
                        </a:rPr>
                        <a:t>n</a:t>
                      </a:r>
                      <a:r>
                        <a:rPr lang="hr-HR" sz="1800" dirty="0">
                          <a:effectLst/>
                        </a:rPr>
                        <a:t>ija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6565">
                        <a:lnSpc>
                          <a:spcPct val="107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S</a:t>
                      </a:r>
                      <a:r>
                        <a:rPr lang="hr-HR" sz="1800" spc="5">
                          <a:effectLst/>
                        </a:rPr>
                        <a:t>t</a:t>
                      </a:r>
                      <a:r>
                        <a:rPr lang="hr-HR" sz="1800">
                          <a:effectLst/>
                        </a:rPr>
                        <a:t>ra</a:t>
                      </a:r>
                      <a:r>
                        <a:rPr lang="hr-HR" sz="1800" spc="-5">
                          <a:effectLst/>
                        </a:rPr>
                        <a:t>t</a:t>
                      </a:r>
                      <a:r>
                        <a:rPr lang="hr-HR" sz="1800">
                          <a:effectLst/>
                        </a:rPr>
                        <a:t>egija   </a:t>
                      </a:r>
                      <a:r>
                        <a:rPr lang="hr-HR" sz="1800" spc="105">
                          <a:effectLst/>
                        </a:rPr>
                        <a:t> </a:t>
                      </a:r>
                      <a:r>
                        <a:rPr lang="hr-HR" sz="1800">
                          <a:effectLst/>
                        </a:rPr>
                        <a:t>ra</a:t>
                      </a:r>
                      <a:r>
                        <a:rPr lang="hr-HR" sz="1800" spc="10">
                          <a:effectLst/>
                        </a:rPr>
                        <a:t>z</a:t>
                      </a:r>
                      <a:r>
                        <a:rPr lang="hr-HR" sz="1800">
                          <a:effectLst/>
                        </a:rPr>
                        <a:t>v</a:t>
                      </a:r>
                      <a:r>
                        <a:rPr lang="hr-HR" sz="1800" spc="-10">
                          <a:effectLst/>
                        </a:rPr>
                        <a:t>o</a:t>
                      </a:r>
                      <a:r>
                        <a:rPr lang="hr-HR" sz="1800">
                          <a:effectLst/>
                        </a:rPr>
                        <a:t>ja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4067107"/>
                  </a:ext>
                </a:extLst>
              </a:tr>
              <a:tr h="306226">
                <a:tc>
                  <a:txBody>
                    <a:bodyPr/>
                    <a:lstStyle/>
                    <a:p>
                      <a:pPr marL="22796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 spc="5">
                          <a:effectLst/>
                        </a:rPr>
                        <a:t>3</a:t>
                      </a:r>
                      <a:r>
                        <a:rPr lang="hr-HR" sz="1800">
                          <a:effectLst/>
                        </a:rPr>
                        <a:t>.  </a:t>
                      </a:r>
                      <a:r>
                        <a:rPr lang="hr-HR" sz="1800" spc="70">
                          <a:effectLst/>
                        </a:rPr>
                        <a:t> </a:t>
                      </a:r>
                      <a:r>
                        <a:rPr lang="hr-HR" sz="1800" spc="-5">
                          <a:effectLst/>
                        </a:rPr>
                        <a:t>Č</a:t>
                      </a:r>
                      <a:r>
                        <a:rPr lang="hr-HR" sz="1800">
                          <a:effectLst/>
                        </a:rPr>
                        <a:t>eš</a:t>
                      </a:r>
                      <a:r>
                        <a:rPr lang="hr-HR" sz="1800" spc="-5">
                          <a:effectLst/>
                        </a:rPr>
                        <a:t>k</a:t>
                      </a:r>
                      <a:r>
                        <a:rPr lang="hr-HR" sz="1800">
                          <a:effectLst/>
                        </a:rPr>
                        <a:t>a</a:t>
                      </a:r>
                      <a:r>
                        <a:rPr lang="hr-HR" sz="1800" spc="5">
                          <a:effectLst/>
                        </a:rPr>
                        <a:t> </a:t>
                      </a:r>
                      <a:r>
                        <a:rPr lang="hr-HR" sz="1800">
                          <a:effectLst/>
                        </a:rPr>
                        <a:t>(20</a:t>
                      </a:r>
                      <a:r>
                        <a:rPr lang="hr-HR" sz="1800" spc="5">
                          <a:effectLst/>
                        </a:rPr>
                        <a:t>1</a:t>
                      </a:r>
                      <a:r>
                        <a:rPr lang="hr-HR" sz="1800">
                          <a:effectLst/>
                        </a:rPr>
                        <a:t>2.)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r-HR" sz="1800" spc="5" dirty="0">
                          <a:effectLst/>
                        </a:rPr>
                        <a:t>3</a:t>
                      </a:r>
                      <a:r>
                        <a:rPr lang="hr-HR" sz="1800" dirty="0">
                          <a:effectLst/>
                        </a:rPr>
                        <a:t>.  </a:t>
                      </a:r>
                      <a:r>
                        <a:rPr lang="hr-HR" sz="1800" spc="70" dirty="0">
                          <a:effectLst/>
                        </a:rPr>
                        <a:t> </a:t>
                      </a:r>
                      <a:r>
                        <a:rPr lang="hr-HR" sz="1800" spc="5" dirty="0">
                          <a:effectLst/>
                        </a:rPr>
                        <a:t>N</a:t>
                      </a:r>
                      <a:r>
                        <a:rPr lang="hr-HR" sz="1800" dirty="0">
                          <a:effectLst/>
                        </a:rPr>
                        <a:t>i</a:t>
                      </a:r>
                      <a:r>
                        <a:rPr lang="hr-HR" sz="1800" spc="5" dirty="0">
                          <a:effectLst/>
                        </a:rPr>
                        <a:t>z</a:t>
                      </a:r>
                      <a:r>
                        <a:rPr lang="hr-HR" sz="1800" spc="-10" dirty="0">
                          <a:effectLst/>
                        </a:rPr>
                        <a:t>o</a:t>
                      </a:r>
                      <a:r>
                        <a:rPr lang="hr-HR" sz="1800" spc="5" dirty="0">
                          <a:effectLst/>
                        </a:rPr>
                        <a:t>z</a:t>
                      </a:r>
                      <a:r>
                        <a:rPr lang="hr-HR" sz="1800" dirty="0">
                          <a:effectLst/>
                        </a:rPr>
                        <a:t>ems</a:t>
                      </a:r>
                      <a:r>
                        <a:rPr lang="hr-HR" sz="1800" spc="-5" dirty="0">
                          <a:effectLst/>
                        </a:rPr>
                        <a:t>k</a:t>
                      </a:r>
                      <a:r>
                        <a:rPr lang="hr-HR" sz="1800" dirty="0">
                          <a:effectLst/>
                        </a:rPr>
                        <a:t>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6565">
                        <a:lnSpc>
                          <a:spcPct val="107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hr-HR" sz="1800" spc="5" dirty="0">
                          <a:effectLst/>
                        </a:rPr>
                        <a:t>D</a:t>
                      </a:r>
                      <a:r>
                        <a:rPr lang="hr-HR" sz="1800" dirty="0">
                          <a:effectLst/>
                        </a:rPr>
                        <a:t>P</a:t>
                      </a:r>
                      <a:r>
                        <a:rPr lang="hr-HR" sz="1800" spc="-5" dirty="0">
                          <a:effectLst/>
                        </a:rPr>
                        <a:t> </a:t>
                      </a:r>
                      <a:r>
                        <a:rPr lang="hr-HR" sz="1800" dirty="0">
                          <a:effectLst/>
                        </a:rPr>
                        <a:t>u</a:t>
                      </a:r>
                      <a:r>
                        <a:rPr lang="hr-HR" sz="1800" spc="10" dirty="0">
                          <a:effectLst/>
                        </a:rPr>
                        <a:t> </a:t>
                      </a:r>
                      <a:r>
                        <a:rPr lang="hr-HR" sz="1800" dirty="0">
                          <a:effectLst/>
                        </a:rPr>
                        <a:t>R</a:t>
                      </a:r>
                      <a:r>
                        <a:rPr lang="hr-HR" sz="1800" spc="-5" dirty="0">
                          <a:effectLst/>
                        </a:rPr>
                        <a:t>H</a:t>
                      </a:r>
                      <a:r>
                        <a:rPr lang="hr-HR" sz="1800" dirty="0">
                          <a:effectLst/>
                        </a:rPr>
                        <a:t>,</a:t>
                      </a:r>
                      <a:r>
                        <a:rPr lang="hr-HR" sz="1800" spc="5" dirty="0">
                          <a:effectLst/>
                        </a:rPr>
                        <a:t> </a:t>
                      </a:r>
                      <a:r>
                        <a:rPr lang="hr-HR" sz="1800" dirty="0">
                          <a:effectLst/>
                        </a:rPr>
                        <a:t>2</a:t>
                      </a:r>
                      <a:r>
                        <a:rPr lang="hr-HR" sz="1800" spc="-5" dirty="0">
                          <a:effectLst/>
                        </a:rPr>
                        <a:t>0</a:t>
                      </a:r>
                      <a:r>
                        <a:rPr lang="hr-HR" sz="1800" dirty="0">
                          <a:effectLst/>
                        </a:rPr>
                        <a:t>1</a:t>
                      </a:r>
                      <a:r>
                        <a:rPr lang="hr-HR" sz="1800" spc="5" dirty="0">
                          <a:effectLst/>
                        </a:rPr>
                        <a:t>5</a:t>
                      </a:r>
                      <a:r>
                        <a:rPr lang="hr-HR" sz="1800" dirty="0">
                          <a:effectLst/>
                        </a:rPr>
                        <a:t>.)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8390202"/>
                  </a:ext>
                </a:extLst>
              </a:tr>
              <a:tr h="305518">
                <a:tc>
                  <a:txBody>
                    <a:bodyPr/>
                    <a:lstStyle/>
                    <a:p>
                      <a:pPr marL="22796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 spc="5" dirty="0">
                          <a:effectLst/>
                        </a:rPr>
                        <a:t>4</a:t>
                      </a:r>
                      <a:r>
                        <a:rPr lang="hr-HR" sz="1800" dirty="0">
                          <a:effectLst/>
                        </a:rPr>
                        <a:t>.  </a:t>
                      </a:r>
                      <a:r>
                        <a:rPr lang="hr-HR" sz="1800" spc="70" dirty="0">
                          <a:effectLst/>
                        </a:rPr>
                        <a:t> </a:t>
                      </a:r>
                      <a:r>
                        <a:rPr lang="hr-HR" sz="1800" dirty="0">
                          <a:effectLst/>
                        </a:rPr>
                        <a:t>I</a:t>
                      </a:r>
                      <a:r>
                        <a:rPr lang="hr-HR" sz="1800" spc="5" dirty="0">
                          <a:effectLst/>
                        </a:rPr>
                        <a:t>t</a:t>
                      </a:r>
                      <a:r>
                        <a:rPr lang="hr-HR" sz="1800" dirty="0">
                          <a:effectLst/>
                        </a:rPr>
                        <a:t>alija</a:t>
                      </a:r>
                      <a:r>
                        <a:rPr lang="hr-HR" sz="1800" spc="5" dirty="0">
                          <a:effectLst/>
                        </a:rPr>
                        <a:t> </a:t>
                      </a:r>
                      <a:r>
                        <a:rPr lang="hr-HR" sz="1800" dirty="0">
                          <a:effectLst/>
                        </a:rPr>
                        <a:t>(2</a:t>
                      </a:r>
                      <a:r>
                        <a:rPr lang="hr-HR" sz="1800" spc="-5" dirty="0">
                          <a:effectLst/>
                        </a:rPr>
                        <a:t>0</a:t>
                      </a:r>
                      <a:r>
                        <a:rPr lang="hr-HR" sz="1800" dirty="0">
                          <a:effectLst/>
                        </a:rPr>
                        <a:t>1</a:t>
                      </a:r>
                      <a:r>
                        <a:rPr lang="hr-HR" sz="1800" spc="10" dirty="0">
                          <a:effectLst/>
                        </a:rPr>
                        <a:t>7</a:t>
                      </a:r>
                      <a:r>
                        <a:rPr lang="hr-HR" sz="1800" dirty="0">
                          <a:effectLst/>
                        </a:rPr>
                        <a:t>.)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r-HR" sz="1800" spc="5" dirty="0">
                          <a:effectLst/>
                        </a:rPr>
                        <a:t>4</a:t>
                      </a:r>
                      <a:r>
                        <a:rPr lang="hr-HR" sz="1800" dirty="0">
                          <a:effectLst/>
                        </a:rPr>
                        <a:t>.  </a:t>
                      </a:r>
                      <a:r>
                        <a:rPr lang="hr-HR" sz="1800" spc="70" dirty="0">
                          <a:effectLst/>
                        </a:rPr>
                        <a:t> </a:t>
                      </a:r>
                      <a:r>
                        <a:rPr lang="hr-HR" sz="1800" dirty="0">
                          <a:effectLst/>
                        </a:rPr>
                        <a:t>Šve</a:t>
                      </a:r>
                      <a:r>
                        <a:rPr lang="hr-HR" sz="1800" spc="5" dirty="0">
                          <a:effectLst/>
                        </a:rPr>
                        <a:t>d</a:t>
                      </a:r>
                      <a:r>
                        <a:rPr lang="hr-HR" sz="1800" dirty="0">
                          <a:effectLst/>
                        </a:rPr>
                        <a:t>s</a:t>
                      </a:r>
                      <a:r>
                        <a:rPr lang="hr-HR" sz="1800" spc="-5" dirty="0">
                          <a:effectLst/>
                        </a:rPr>
                        <a:t>k</a:t>
                      </a:r>
                      <a:r>
                        <a:rPr lang="hr-HR" sz="1800" dirty="0">
                          <a:effectLst/>
                        </a:rPr>
                        <a:t>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ct val="107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hr-HR" sz="1800" spc="5" dirty="0">
                          <a:effectLst/>
                        </a:rPr>
                        <a:t>2</a:t>
                      </a:r>
                      <a:r>
                        <a:rPr lang="hr-HR" sz="1800" dirty="0">
                          <a:effectLst/>
                        </a:rPr>
                        <a:t>.  </a:t>
                      </a:r>
                      <a:r>
                        <a:rPr lang="hr-HR" sz="1800" spc="55" dirty="0">
                          <a:effectLst/>
                        </a:rPr>
                        <a:t> </a:t>
                      </a:r>
                      <a:r>
                        <a:rPr lang="hr-HR" sz="1800" dirty="0">
                          <a:effectLst/>
                        </a:rPr>
                        <a:t>Fi</a:t>
                      </a:r>
                      <a:r>
                        <a:rPr lang="hr-HR" sz="1800" spc="5" dirty="0">
                          <a:effectLst/>
                        </a:rPr>
                        <a:t>n</a:t>
                      </a:r>
                      <a:r>
                        <a:rPr lang="hr-HR" sz="1800" dirty="0">
                          <a:effectLst/>
                        </a:rPr>
                        <a:t>s</a:t>
                      </a:r>
                      <a:r>
                        <a:rPr lang="hr-HR" sz="1800" spc="-5" dirty="0">
                          <a:effectLst/>
                        </a:rPr>
                        <a:t>k</a:t>
                      </a:r>
                      <a:r>
                        <a:rPr lang="hr-HR" sz="1800" dirty="0">
                          <a:effectLst/>
                        </a:rPr>
                        <a:t>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44569959"/>
                  </a:ext>
                </a:extLst>
              </a:tr>
              <a:tr h="322491">
                <a:tc>
                  <a:txBody>
                    <a:bodyPr/>
                    <a:lstStyle/>
                    <a:p>
                      <a:pPr marL="22796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 spc="5" dirty="0">
                          <a:effectLst/>
                        </a:rPr>
                        <a:t>5</a:t>
                      </a:r>
                      <a:r>
                        <a:rPr lang="hr-HR" sz="1800" dirty="0">
                          <a:effectLst/>
                        </a:rPr>
                        <a:t>.  </a:t>
                      </a:r>
                      <a:r>
                        <a:rPr lang="hr-HR" sz="1800" spc="70" dirty="0">
                          <a:effectLst/>
                        </a:rPr>
                        <a:t> </a:t>
                      </a:r>
                      <a:r>
                        <a:rPr lang="hr-HR" sz="1800" dirty="0">
                          <a:effectLst/>
                        </a:rPr>
                        <a:t>P</a:t>
                      </a:r>
                      <a:r>
                        <a:rPr lang="hr-HR" sz="1800" spc="5" dirty="0">
                          <a:effectLst/>
                        </a:rPr>
                        <a:t>o</a:t>
                      </a:r>
                      <a:r>
                        <a:rPr lang="hr-HR" sz="1800" dirty="0">
                          <a:effectLst/>
                        </a:rPr>
                        <a:t>r</a:t>
                      </a:r>
                      <a:r>
                        <a:rPr lang="hr-HR" sz="1800" spc="-5" dirty="0">
                          <a:effectLst/>
                        </a:rPr>
                        <a:t>t</a:t>
                      </a:r>
                      <a:r>
                        <a:rPr lang="hr-HR" sz="1800" spc="5" dirty="0">
                          <a:effectLst/>
                        </a:rPr>
                        <a:t>u</a:t>
                      </a:r>
                      <a:r>
                        <a:rPr lang="hr-HR" sz="1800" dirty="0">
                          <a:effectLst/>
                        </a:rPr>
                        <a:t>gal</a:t>
                      </a:r>
                      <a:r>
                        <a:rPr lang="hr-HR" sz="1800" spc="5" dirty="0">
                          <a:effectLst/>
                        </a:rPr>
                        <a:t> </a:t>
                      </a:r>
                      <a:r>
                        <a:rPr lang="hr-HR" sz="1800" dirty="0">
                          <a:effectLst/>
                        </a:rPr>
                        <a:t>(2</a:t>
                      </a:r>
                      <a:r>
                        <a:rPr lang="hr-HR" sz="1800" spc="-10" dirty="0">
                          <a:effectLst/>
                        </a:rPr>
                        <a:t>0</a:t>
                      </a:r>
                      <a:r>
                        <a:rPr lang="hr-HR" sz="1800" dirty="0">
                          <a:effectLst/>
                        </a:rPr>
                        <a:t>1</a:t>
                      </a:r>
                      <a:r>
                        <a:rPr lang="hr-HR" sz="1800" spc="5" dirty="0">
                          <a:effectLst/>
                        </a:rPr>
                        <a:t>3</a:t>
                      </a:r>
                      <a:r>
                        <a:rPr lang="hr-HR" sz="1800" dirty="0">
                          <a:effectLst/>
                        </a:rPr>
                        <a:t>.)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r-HR" sz="1800" spc="5" dirty="0">
                          <a:effectLst/>
                        </a:rPr>
                        <a:t>5</a:t>
                      </a:r>
                      <a:r>
                        <a:rPr lang="hr-HR" sz="1800" dirty="0">
                          <a:effectLst/>
                        </a:rPr>
                        <a:t>.  </a:t>
                      </a:r>
                      <a:r>
                        <a:rPr lang="hr-HR" sz="1800" spc="70" dirty="0">
                          <a:effectLst/>
                        </a:rPr>
                        <a:t> </a:t>
                      </a:r>
                      <a:r>
                        <a:rPr lang="hr-HR" sz="1800" dirty="0">
                          <a:effectLst/>
                        </a:rPr>
                        <a:t>Irs</a:t>
                      </a:r>
                      <a:r>
                        <a:rPr lang="hr-HR" sz="1800" spc="-10" dirty="0">
                          <a:effectLst/>
                        </a:rPr>
                        <a:t>k</a:t>
                      </a:r>
                      <a:r>
                        <a:rPr lang="hr-HR" sz="1800" dirty="0">
                          <a:effectLst/>
                        </a:rPr>
                        <a:t>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</a:p>
                    <a:p>
                      <a:pPr marL="22796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spc="5" dirty="0">
                          <a:effectLst/>
                        </a:rPr>
                        <a:t>3</a:t>
                      </a:r>
                      <a:r>
                        <a:rPr lang="hr-HR" sz="1800" dirty="0">
                          <a:effectLst/>
                        </a:rPr>
                        <a:t>.  </a:t>
                      </a:r>
                      <a:r>
                        <a:rPr lang="hr-HR" sz="1800" spc="55" dirty="0">
                          <a:effectLst/>
                        </a:rPr>
                        <a:t> </a:t>
                      </a:r>
                      <a:r>
                        <a:rPr lang="hr-HR" sz="1800" spc="5" dirty="0">
                          <a:effectLst/>
                        </a:rPr>
                        <a:t>D</a:t>
                      </a:r>
                      <a:r>
                        <a:rPr lang="hr-HR" sz="1800" dirty="0">
                          <a:effectLst/>
                        </a:rPr>
                        <a:t>a</a:t>
                      </a:r>
                      <a:r>
                        <a:rPr lang="hr-HR" sz="1800" spc="5" dirty="0">
                          <a:effectLst/>
                        </a:rPr>
                        <a:t>n</a:t>
                      </a:r>
                      <a:r>
                        <a:rPr lang="hr-HR" sz="1800" dirty="0">
                          <a:effectLst/>
                        </a:rPr>
                        <a:t>s</a:t>
                      </a:r>
                      <a:r>
                        <a:rPr lang="hr-HR" sz="1800" spc="-5" dirty="0">
                          <a:effectLst/>
                        </a:rPr>
                        <a:t>k</a:t>
                      </a:r>
                      <a:r>
                        <a:rPr lang="hr-HR" sz="1800" dirty="0">
                          <a:effectLst/>
                        </a:rPr>
                        <a:t>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5464622"/>
                  </a:ext>
                </a:extLst>
              </a:tr>
              <a:tr h="323198">
                <a:tc>
                  <a:txBody>
                    <a:bodyPr/>
                    <a:lstStyle/>
                    <a:p>
                      <a:pPr marL="22796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 spc="5" dirty="0">
                          <a:effectLst/>
                        </a:rPr>
                        <a:t>6</a:t>
                      </a:r>
                      <a:r>
                        <a:rPr lang="hr-HR" sz="1800" dirty="0">
                          <a:effectLst/>
                        </a:rPr>
                        <a:t>.  </a:t>
                      </a:r>
                      <a:r>
                        <a:rPr lang="hr-HR" sz="1800" spc="70" dirty="0">
                          <a:effectLst/>
                        </a:rPr>
                        <a:t> </a:t>
                      </a:r>
                      <a:r>
                        <a:rPr lang="hr-HR" sz="1800" dirty="0">
                          <a:effectLst/>
                        </a:rPr>
                        <a:t>Š</a:t>
                      </a:r>
                      <a:r>
                        <a:rPr lang="hr-HR" sz="1800" spc="5" dirty="0">
                          <a:effectLst/>
                        </a:rPr>
                        <a:t>p</a:t>
                      </a:r>
                      <a:r>
                        <a:rPr lang="hr-HR" sz="1800" dirty="0">
                          <a:effectLst/>
                        </a:rPr>
                        <a:t>a</a:t>
                      </a:r>
                      <a:r>
                        <a:rPr lang="hr-HR" sz="1800" spc="5" dirty="0">
                          <a:effectLst/>
                        </a:rPr>
                        <a:t>n</a:t>
                      </a:r>
                      <a:r>
                        <a:rPr lang="hr-HR" sz="1800" dirty="0">
                          <a:effectLst/>
                        </a:rPr>
                        <a:t>j</a:t>
                      </a:r>
                      <a:r>
                        <a:rPr lang="hr-HR" sz="1800" spc="5" dirty="0">
                          <a:effectLst/>
                        </a:rPr>
                        <a:t>o</a:t>
                      </a:r>
                      <a:r>
                        <a:rPr lang="hr-HR" sz="1800" dirty="0">
                          <a:effectLst/>
                        </a:rPr>
                        <a:t>ls</a:t>
                      </a:r>
                      <a:r>
                        <a:rPr lang="hr-HR" sz="1800" spc="-5" dirty="0">
                          <a:effectLst/>
                        </a:rPr>
                        <a:t>k</a:t>
                      </a:r>
                      <a:r>
                        <a:rPr lang="hr-HR" sz="1800" dirty="0">
                          <a:effectLst/>
                        </a:rPr>
                        <a:t>a</a:t>
                      </a:r>
                      <a:r>
                        <a:rPr lang="hr-HR" sz="1800" spc="5" dirty="0">
                          <a:effectLst/>
                        </a:rPr>
                        <a:t> </a:t>
                      </a:r>
                      <a:r>
                        <a:rPr lang="hr-HR" sz="1800" dirty="0">
                          <a:effectLst/>
                        </a:rPr>
                        <a:t>(</a:t>
                      </a:r>
                      <a:r>
                        <a:rPr lang="hr-HR" sz="1800" spc="-10" dirty="0">
                          <a:effectLst/>
                        </a:rPr>
                        <a:t>2</a:t>
                      </a:r>
                      <a:r>
                        <a:rPr lang="hr-HR" sz="1800" dirty="0">
                          <a:effectLst/>
                        </a:rPr>
                        <a:t>0</a:t>
                      </a:r>
                      <a:r>
                        <a:rPr lang="hr-HR" sz="1800" spc="5" dirty="0">
                          <a:effectLst/>
                        </a:rPr>
                        <a:t>1</a:t>
                      </a:r>
                      <a:r>
                        <a:rPr lang="hr-HR" sz="1800" dirty="0">
                          <a:effectLst/>
                        </a:rPr>
                        <a:t>1.)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r-HR" sz="1800" spc="5" dirty="0">
                          <a:effectLst/>
                        </a:rPr>
                        <a:t>6</a:t>
                      </a:r>
                      <a:r>
                        <a:rPr lang="hr-HR" sz="1800" dirty="0">
                          <a:effectLst/>
                        </a:rPr>
                        <a:t>.  </a:t>
                      </a:r>
                      <a:r>
                        <a:rPr lang="hr-HR" sz="1800" spc="70" dirty="0">
                          <a:effectLst/>
                        </a:rPr>
                        <a:t> </a:t>
                      </a:r>
                      <a:r>
                        <a:rPr lang="hr-HR" sz="1800" spc="-5" dirty="0">
                          <a:effectLst/>
                        </a:rPr>
                        <a:t>C</a:t>
                      </a:r>
                      <a:r>
                        <a:rPr lang="hr-HR" sz="1800" dirty="0">
                          <a:effectLst/>
                        </a:rPr>
                        <a:t>i</a:t>
                      </a:r>
                      <a:r>
                        <a:rPr lang="hr-HR" sz="1800" spc="5" dirty="0">
                          <a:effectLst/>
                        </a:rPr>
                        <a:t>p</a:t>
                      </a:r>
                      <a:r>
                        <a:rPr lang="hr-HR" sz="1800" dirty="0">
                          <a:effectLst/>
                        </a:rPr>
                        <a:t>ar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</a:p>
                    <a:p>
                      <a:pPr marL="22796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hr-HR" sz="1800" spc="5" dirty="0">
                          <a:effectLst/>
                        </a:rPr>
                        <a:t>4</a:t>
                      </a:r>
                      <a:r>
                        <a:rPr lang="hr-HR" sz="1800" dirty="0">
                          <a:effectLst/>
                        </a:rPr>
                        <a:t>.  </a:t>
                      </a:r>
                      <a:r>
                        <a:rPr lang="hr-HR" sz="1800" spc="55" dirty="0">
                          <a:effectLst/>
                        </a:rPr>
                        <a:t> </a:t>
                      </a:r>
                      <a:r>
                        <a:rPr lang="hr-HR" sz="1800" spc="-5" dirty="0">
                          <a:effectLst/>
                        </a:rPr>
                        <a:t>B</a:t>
                      </a:r>
                      <a:r>
                        <a:rPr lang="hr-HR" sz="1800" spc="5" dirty="0">
                          <a:effectLst/>
                        </a:rPr>
                        <a:t>u</a:t>
                      </a:r>
                      <a:r>
                        <a:rPr lang="hr-HR" sz="1800" dirty="0">
                          <a:effectLst/>
                        </a:rPr>
                        <a:t>gars</a:t>
                      </a:r>
                      <a:r>
                        <a:rPr lang="hr-HR" sz="1800" spc="-5" dirty="0">
                          <a:effectLst/>
                        </a:rPr>
                        <a:t>k</a:t>
                      </a:r>
                      <a:r>
                        <a:rPr lang="hr-HR" sz="1800" dirty="0">
                          <a:effectLst/>
                        </a:rPr>
                        <a:t>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42787109"/>
                  </a:ext>
                </a:extLst>
              </a:tr>
              <a:tr h="208347">
                <a:tc>
                  <a:txBody>
                    <a:bodyPr/>
                    <a:lstStyle/>
                    <a:p>
                      <a:pPr marL="22796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 spc="5" dirty="0">
                          <a:effectLst/>
                        </a:rPr>
                        <a:t>7</a:t>
                      </a:r>
                      <a:r>
                        <a:rPr lang="hr-HR" sz="1800" dirty="0">
                          <a:effectLst/>
                        </a:rPr>
                        <a:t>.  </a:t>
                      </a:r>
                      <a:r>
                        <a:rPr lang="hr-HR" sz="1800" spc="70" dirty="0">
                          <a:effectLst/>
                        </a:rPr>
                        <a:t> </a:t>
                      </a:r>
                      <a:r>
                        <a:rPr lang="hr-HR" sz="1800" spc="-5" dirty="0">
                          <a:effectLst/>
                        </a:rPr>
                        <a:t>B</a:t>
                      </a:r>
                      <a:r>
                        <a:rPr lang="hr-HR" sz="1800" dirty="0">
                          <a:effectLst/>
                        </a:rPr>
                        <a:t>elgija</a:t>
                      </a:r>
                      <a:r>
                        <a:rPr lang="hr-HR" sz="1800" spc="10" dirty="0">
                          <a:effectLst/>
                        </a:rPr>
                        <a:t> </a:t>
                      </a:r>
                      <a:r>
                        <a:rPr lang="hr-HR" sz="1800" dirty="0">
                          <a:effectLst/>
                        </a:rPr>
                        <a:t>(niz </a:t>
                      </a:r>
                      <a:r>
                        <a:rPr lang="hr-HR" sz="1800" spc="5" dirty="0">
                          <a:effectLst/>
                        </a:rPr>
                        <a:t>z</a:t>
                      </a:r>
                      <a:r>
                        <a:rPr lang="hr-HR" sz="1800" dirty="0">
                          <a:effectLst/>
                        </a:rPr>
                        <a:t>a</a:t>
                      </a:r>
                      <a:r>
                        <a:rPr lang="hr-HR" sz="1800" spc="-5" dirty="0">
                          <a:effectLst/>
                        </a:rPr>
                        <a:t>k</a:t>
                      </a:r>
                      <a:r>
                        <a:rPr lang="hr-HR" sz="1800" dirty="0">
                          <a:effectLst/>
                        </a:rPr>
                        <a:t>o</a:t>
                      </a:r>
                      <a:r>
                        <a:rPr lang="hr-HR" sz="1800" spc="10" dirty="0">
                          <a:effectLst/>
                        </a:rPr>
                        <a:t>n</a:t>
                      </a:r>
                      <a:r>
                        <a:rPr lang="hr-HR" sz="1800" dirty="0">
                          <a:effectLst/>
                        </a:rPr>
                        <a:t>a)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r-HR" sz="1800" spc="5" dirty="0">
                          <a:effectLst/>
                        </a:rPr>
                        <a:t>7</a:t>
                      </a:r>
                      <a:r>
                        <a:rPr lang="hr-HR" sz="1800" dirty="0">
                          <a:effectLst/>
                        </a:rPr>
                        <a:t>.  </a:t>
                      </a:r>
                      <a:r>
                        <a:rPr lang="hr-HR" sz="1800" spc="70" dirty="0">
                          <a:effectLst/>
                        </a:rPr>
                        <a:t> </a:t>
                      </a:r>
                      <a:r>
                        <a:rPr lang="hr-HR" sz="1800" spc="5" dirty="0">
                          <a:effectLst/>
                        </a:rPr>
                        <a:t>M</a:t>
                      </a:r>
                      <a:r>
                        <a:rPr lang="hr-HR" sz="1800" dirty="0">
                          <a:effectLst/>
                        </a:rPr>
                        <a:t>al</a:t>
                      </a:r>
                      <a:r>
                        <a:rPr lang="hr-HR" sz="1800" spc="5" dirty="0">
                          <a:effectLst/>
                        </a:rPr>
                        <a:t>t</a:t>
                      </a:r>
                      <a:r>
                        <a:rPr lang="hr-HR" sz="1800" dirty="0">
                          <a:effectLst/>
                        </a:rPr>
                        <a:t>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26148859"/>
                  </a:ext>
                </a:extLst>
              </a:tr>
              <a:tr h="323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   </a:t>
                      </a:r>
                      <a:r>
                        <a:rPr lang="hr-HR" sz="1800" spc="5" dirty="0">
                          <a:effectLst/>
                        </a:rPr>
                        <a:t>8</a:t>
                      </a:r>
                      <a:r>
                        <a:rPr lang="hr-HR" sz="1800" dirty="0">
                          <a:effectLst/>
                        </a:rPr>
                        <a:t>.  </a:t>
                      </a:r>
                      <a:r>
                        <a:rPr lang="hr-HR" sz="1800" spc="70" dirty="0">
                          <a:effectLst/>
                        </a:rPr>
                        <a:t> </a:t>
                      </a:r>
                      <a:r>
                        <a:rPr lang="hr-HR" sz="1800" dirty="0">
                          <a:effectLst/>
                        </a:rPr>
                        <a:t>La</a:t>
                      </a:r>
                      <a:r>
                        <a:rPr lang="hr-HR" sz="1800" spc="5" dirty="0">
                          <a:effectLst/>
                        </a:rPr>
                        <a:t>t</a:t>
                      </a:r>
                      <a:r>
                        <a:rPr lang="hr-HR" sz="1800" dirty="0">
                          <a:effectLst/>
                        </a:rPr>
                        <a:t>vija</a:t>
                      </a:r>
                      <a:r>
                        <a:rPr lang="hr-HR" sz="1800" spc="5" dirty="0">
                          <a:effectLst/>
                        </a:rPr>
                        <a:t> </a:t>
                      </a:r>
                      <a:r>
                        <a:rPr lang="hr-HR" sz="1800" dirty="0">
                          <a:effectLst/>
                        </a:rPr>
                        <a:t>(2</a:t>
                      </a:r>
                      <a:r>
                        <a:rPr lang="hr-HR" sz="1800" spc="-10" dirty="0">
                          <a:effectLst/>
                        </a:rPr>
                        <a:t>0</a:t>
                      </a:r>
                      <a:r>
                        <a:rPr lang="hr-HR" sz="1800" dirty="0">
                          <a:effectLst/>
                        </a:rPr>
                        <a:t>1</a:t>
                      </a:r>
                      <a:r>
                        <a:rPr lang="hr-HR" sz="1800" spc="5" dirty="0">
                          <a:effectLst/>
                        </a:rPr>
                        <a:t>8</a:t>
                      </a:r>
                      <a:r>
                        <a:rPr lang="hr-HR" sz="1800" dirty="0">
                          <a:effectLst/>
                        </a:rPr>
                        <a:t>.)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  <a:r>
                        <a:rPr lang="hr-HR" sz="1800" spc="5" dirty="0">
                          <a:effectLst/>
                        </a:rPr>
                        <a:t>8</a:t>
                      </a:r>
                      <a:r>
                        <a:rPr lang="hr-HR" sz="1800" dirty="0">
                          <a:effectLst/>
                        </a:rPr>
                        <a:t>.  </a:t>
                      </a:r>
                      <a:r>
                        <a:rPr lang="hr-HR" sz="1800" spc="70" dirty="0">
                          <a:effectLst/>
                        </a:rPr>
                        <a:t> </a:t>
                      </a:r>
                      <a:r>
                        <a:rPr lang="hr-HR" sz="1800" spc="5" dirty="0">
                          <a:effectLst/>
                        </a:rPr>
                        <a:t>N</a:t>
                      </a:r>
                      <a:r>
                        <a:rPr lang="hr-HR" sz="1800" dirty="0">
                          <a:effectLst/>
                        </a:rPr>
                        <a:t>jemač</a:t>
                      </a:r>
                      <a:r>
                        <a:rPr lang="hr-HR" sz="1800" spc="-5" dirty="0">
                          <a:effectLst/>
                        </a:rPr>
                        <a:t>k</a:t>
                      </a:r>
                      <a:r>
                        <a:rPr lang="hr-HR" sz="1800" dirty="0">
                          <a:effectLst/>
                        </a:rPr>
                        <a:t>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hr-HR" sz="1800" spc="5" dirty="0">
                          <a:effectLst/>
                        </a:rPr>
                        <a:t>5</a:t>
                      </a:r>
                      <a:r>
                        <a:rPr lang="hr-HR" sz="1800" dirty="0">
                          <a:effectLst/>
                        </a:rPr>
                        <a:t>.  </a:t>
                      </a:r>
                      <a:r>
                        <a:rPr lang="hr-HR" sz="1800" spc="55" dirty="0">
                          <a:effectLst/>
                        </a:rPr>
                        <a:t> </a:t>
                      </a:r>
                      <a:r>
                        <a:rPr lang="hr-HR" sz="1800" dirty="0">
                          <a:effectLst/>
                        </a:rPr>
                        <a:t>L</a:t>
                      </a:r>
                      <a:r>
                        <a:rPr lang="hr-HR" sz="1800" spc="5" dirty="0">
                          <a:effectLst/>
                        </a:rPr>
                        <a:t>u</a:t>
                      </a:r>
                      <a:r>
                        <a:rPr lang="hr-HR" sz="1800" spc="-5" dirty="0">
                          <a:effectLst/>
                        </a:rPr>
                        <a:t>k</a:t>
                      </a:r>
                      <a:r>
                        <a:rPr lang="hr-HR" sz="1800" dirty="0">
                          <a:effectLst/>
                        </a:rPr>
                        <a:t>sem</a:t>
                      </a:r>
                      <a:r>
                        <a:rPr lang="hr-HR" sz="1800" spc="5" dirty="0">
                          <a:effectLst/>
                        </a:rPr>
                        <a:t>bu</a:t>
                      </a:r>
                      <a:r>
                        <a:rPr lang="hr-HR" sz="1800" dirty="0">
                          <a:effectLst/>
                        </a:rPr>
                        <a:t>rg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89505503"/>
                  </a:ext>
                </a:extLst>
              </a:tr>
              <a:tr h="323905">
                <a:tc>
                  <a:txBody>
                    <a:bodyPr/>
                    <a:lstStyle/>
                    <a:p>
                      <a:pPr marL="22796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 spc="5" dirty="0">
                          <a:effectLst/>
                        </a:rPr>
                        <a:t>9</a:t>
                      </a:r>
                      <a:r>
                        <a:rPr lang="hr-HR" sz="1800" dirty="0">
                          <a:effectLst/>
                        </a:rPr>
                        <a:t>.  </a:t>
                      </a:r>
                      <a:r>
                        <a:rPr lang="hr-HR" sz="1800" spc="70" dirty="0">
                          <a:effectLst/>
                        </a:rPr>
                        <a:t> </a:t>
                      </a:r>
                      <a:r>
                        <a:rPr lang="hr-HR" sz="1800" dirty="0">
                          <a:effectLst/>
                        </a:rPr>
                        <a:t>Li</a:t>
                      </a:r>
                      <a:r>
                        <a:rPr lang="hr-HR" sz="1800" spc="5" dirty="0">
                          <a:effectLst/>
                        </a:rPr>
                        <a:t>t</a:t>
                      </a:r>
                      <a:r>
                        <a:rPr lang="hr-HR" sz="1800" dirty="0">
                          <a:effectLst/>
                        </a:rPr>
                        <a:t>va</a:t>
                      </a:r>
                      <a:r>
                        <a:rPr lang="hr-HR" sz="1800" spc="5" dirty="0">
                          <a:effectLst/>
                        </a:rPr>
                        <a:t> </a:t>
                      </a:r>
                      <a:r>
                        <a:rPr lang="hr-HR" sz="1800" dirty="0">
                          <a:effectLst/>
                        </a:rPr>
                        <a:t>(20</a:t>
                      </a:r>
                      <a:r>
                        <a:rPr lang="hr-HR" sz="1800" spc="-5" dirty="0">
                          <a:effectLst/>
                        </a:rPr>
                        <a:t>0</a:t>
                      </a:r>
                      <a:r>
                        <a:rPr lang="hr-HR" sz="1800" dirty="0">
                          <a:effectLst/>
                        </a:rPr>
                        <a:t>4.)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hr-HR" sz="1800" spc="5" dirty="0">
                          <a:effectLst/>
                        </a:rPr>
                        <a:t>9</a:t>
                      </a:r>
                      <a:r>
                        <a:rPr lang="hr-HR" sz="1800" dirty="0">
                          <a:effectLst/>
                        </a:rPr>
                        <a:t>.  </a:t>
                      </a:r>
                      <a:r>
                        <a:rPr lang="hr-HR" sz="1800" spc="70" dirty="0">
                          <a:effectLst/>
                        </a:rPr>
                        <a:t> </a:t>
                      </a:r>
                      <a:r>
                        <a:rPr lang="hr-HR" sz="1800" spc="5" dirty="0">
                          <a:effectLst/>
                        </a:rPr>
                        <a:t>M</a:t>
                      </a:r>
                      <a:r>
                        <a:rPr lang="hr-HR" sz="1800" dirty="0">
                          <a:effectLst/>
                        </a:rPr>
                        <a:t>ađars</a:t>
                      </a:r>
                      <a:r>
                        <a:rPr lang="hr-HR" sz="1800" spc="-5" dirty="0">
                          <a:effectLst/>
                        </a:rPr>
                        <a:t>k</a:t>
                      </a:r>
                      <a:r>
                        <a:rPr lang="hr-HR" sz="1800" dirty="0">
                          <a:effectLst/>
                        </a:rPr>
                        <a:t>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hr-HR" sz="1800" spc="5" dirty="0">
                          <a:effectLst/>
                        </a:rPr>
                        <a:t>6</a:t>
                      </a:r>
                      <a:r>
                        <a:rPr lang="hr-HR" sz="1800" dirty="0">
                          <a:effectLst/>
                        </a:rPr>
                        <a:t>.  </a:t>
                      </a:r>
                      <a:r>
                        <a:rPr lang="hr-HR" sz="1800" spc="55" dirty="0">
                          <a:effectLst/>
                        </a:rPr>
                        <a:t> </a:t>
                      </a:r>
                      <a:r>
                        <a:rPr lang="hr-HR" sz="1800" dirty="0">
                          <a:effectLst/>
                        </a:rPr>
                        <a:t>P</a:t>
                      </a:r>
                      <a:r>
                        <a:rPr lang="hr-HR" sz="1800" spc="5" dirty="0">
                          <a:effectLst/>
                        </a:rPr>
                        <a:t>o</a:t>
                      </a:r>
                      <a:r>
                        <a:rPr lang="hr-HR" sz="1800" dirty="0">
                          <a:effectLst/>
                        </a:rPr>
                        <a:t>ljs</a:t>
                      </a:r>
                      <a:r>
                        <a:rPr lang="hr-HR" sz="1800" spc="-5" dirty="0">
                          <a:effectLst/>
                        </a:rPr>
                        <a:t>k</a:t>
                      </a:r>
                      <a:r>
                        <a:rPr lang="hr-HR" sz="1800" dirty="0">
                          <a:effectLst/>
                        </a:rPr>
                        <a:t>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97631023"/>
                  </a:ext>
                </a:extLst>
              </a:tr>
              <a:tr h="285715">
                <a:tc>
                  <a:txBody>
                    <a:bodyPr/>
                    <a:lstStyle/>
                    <a:p>
                      <a:pPr marL="22796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 spc="5" dirty="0">
                          <a:effectLst/>
                        </a:rPr>
                        <a:t>10</a:t>
                      </a:r>
                      <a:r>
                        <a:rPr lang="hr-HR" sz="1800" dirty="0">
                          <a:effectLst/>
                        </a:rPr>
                        <a:t>. Rum</a:t>
                      </a:r>
                      <a:r>
                        <a:rPr lang="hr-HR" sz="1800" spc="10" dirty="0">
                          <a:effectLst/>
                        </a:rPr>
                        <a:t>u</a:t>
                      </a:r>
                      <a:r>
                        <a:rPr lang="hr-HR" sz="1800" spc="5" dirty="0">
                          <a:effectLst/>
                        </a:rPr>
                        <a:t>n</a:t>
                      </a:r>
                      <a:r>
                        <a:rPr lang="hr-HR" sz="1800" dirty="0">
                          <a:effectLst/>
                        </a:rPr>
                        <a:t>js</a:t>
                      </a:r>
                      <a:r>
                        <a:rPr lang="hr-HR" sz="1800" spc="-5" dirty="0">
                          <a:effectLst/>
                        </a:rPr>
                        <a:t>k</a:t>
                      </a:r>
                      <a:r>
                        <a:rPr lang="hr-HR" sz="1800" dirty="0">
                          <a:effectLst/>
                        </a:rPr>
                        <a:t>a</a:t>
                      </a:r>
                      <a:r>
                        <a:rPr lang="hr-HR" sz="1800" spc="5" dirty="0">
                          <a:effectLst/>
                        </a:rPr>
                        <a:t> </a:t>
                      </a:r>
                      <a:r>
                        <a:rPr lang="hr-HR" sz="1800" dirty="0">
                          <a:effectLst/>
                        </a:rPr>
                        <a:t>(2</a:t>
                      </a:r>
                      <a:r>
                        <a:rPr lang="hr-HR" sz="1800" spc="-10" dirty="0">
                          <a:effectLst/>
                        </a:rPr>
                        <a:t>0</a:t>
                      </a:r>
                      <a:r>
                        <a:rPr lang="hr-HR" sz="1800" dirty="0">
                          <a:effectLst/>
                        </a:rPr>
                        <a:t>1</a:t>
                      </a:r>
                      <a:r>
                        <a:rPr lang="hr-HR" sz="1800" spc="5" dirty="0">
                          <a:effectLst/>
                        </a:rPr>
                        <a:t>5</a:t>
                      </a:r>
                      <a:r>
                        <a:rPr lang="hr-HR" sz="1800" dirty="0">
                          <a:effectLst/>
                        </a:rPr>
                        <a:t>.)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 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17082851"/>
                  </a:ext>
                </a:extLst>
              </a:tr>
              <a:tr h="296324">
                <a:tc>
                  <a:txBody>
                    <a:bodyPr/>
                    <a:lstStyle/>
                    <a:p>
                      <a:pPr marL="22796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 spc="5" dirty="0">
                          <a:effectLst/>
                        </a:rPr>
                        <a:t>11</a:t>
                      </a:r>
                      <a:r>
                        <a:rPr lang="hr-HR" sz="1800" dirty="0">
                          <a:effectLst/>
                        </a:rPr>
                        <a:t>. Sl</a:t>
                      </a:r>
                      <a:r>
                        <a:rPr lang="hr-HR" sz="1800" spc="5" dirty="0">
                          <a:effectLst/>
                        </a:rPr>
                        <a:t>o</a:t>
                      </a:r>
                      <a:r>
                        <a:rPr lang="hr-HR" sz="1800" dirty="0">
                          <a:effectLst/>
                        </a:rPr>
                        <a:t>va</a:t>
                      </a:r>
                      <a:r>
                        <a:rPr lang="hr-HR" sz="1800" spc="-5" dirty="0">
                          <a:effectLst/>
                        </a:rPr>
                        <a:t>čk</a:t>
                      </a:r>
                      <a:r>
                        <a:rPr lang="hr-HR" sz="1800" dirty="0">
                          <a:effectLst/>
                        </a:rPr>
                        <a:t>a</a:t>
                      </a:r>
                      <a:r>
                        <a:rPr lang="hr-HR" sz="1800" spc="5" dirty="0">
                          <a:effectLst/>
                        </a:rPr>
                        <a:t> </a:t>
                      </a:r>
                      <a:r>
                        <a:rPr lang="hr-HR" sz="1800" dirty="0">
                          <a:effectLst/>
                        </a:rPr>
                        <a:t>(20</a:t>
                      </a:r>
                      <a:r>
                        <a:rPr lang="hr-HR" sz="1800" spc="5" dirty="0">
                          <a:effectLst/>
                        </a:rPr>
                        <a:t>0</a:t>
                      </a:r>
                      <a:r>
                        <a:rPr lang="hr-HR" sz="1800" dirty="0">
                          <a:effectLst/>
                        </a:rPr>
                        <a:t>8.)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 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26286757"/>
                  </a:ext>
                </a:extLst>
              </a:tr>
              <a:tr h="288546">
                <a:tc>
                  <a:txBody>
                    <a:bodyPr/>
                    <a:lstStyle/>
                    <a:p>
                      <a:pPr marL="22796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800" spc="5" dirty="0">
                          <a:effectLst/>
                        </a:rPr>
                        <a:t>12</a:t>
                      </a:r>
                      <a:r>
                        <a:rPr lang="hr-HR" sz="1800" dirty="0">
                          <a:effectLst/>
                        </a:rPr>
                        <a:t>. Sl</a:t>
                      </a:r>
                      <a:r>
                        <a:rPr lang="hr-HR" sz="1800" spc="5" dirty="0">
                          <a:effectLst/>
                        </a:rPr>
                        <a:t>o</a:t>
                      </a:r>
                      <a:r>
                        <a:rPr lang="hr-HR" sz="1800" dirty="0">
                          <a:effectLst/>
                        </a:rPr>
                        <a:t>ve</a:t>
                      </a:r>
                      <a:r>
                        <a:rPr lang="hr-HR" sz="1800" spc="5" dirty="0">
                          <a:effectLst/>
                        </a:rPr>
                        <a:t>n</a:t>
                      </a:r>
                      <a:r>
                        <a:rPr lang="hr-HR" sz="1800" dirty="0">
                          <a:effectLst/>
                        </a:rPr>
                        <a:t>ija</a:t>
                      </a:r>
                      <a:r>
                        <a:rPr lang="hr-HR" sz="1800" spc="5" dirty="0">
                          <a:effectLst/>
                        </a:rPr>
                        <a:t> </a:t>
                      </a:r>
                      <a:r>
                        <a:rPr lang="hr-HR" sz="1800" dirty="0">
                          <a:effectLst/>
                        </a:rPr>
                        <a:t>(</a:t>
                      </a:r>
                      <a:r>
                        <a:rPr lang="hr-HR" sz="1800" spc="-10" dirty="0">
                          <a:effectLst/>
                        </a:rPr>
                        <a:t>2</a:t>
                      </a:r>
                      <a:r>
                        <a:rPr lang="hr-HR" sz="1800" dirty="0">
                          <a:effectLst/>
                        </a:rPr>
                        <a:t>0</a:t>
                      </a:r>
                      <a:r>
                        <a:rPr lang="hr-HR" sz="1800" spc="5" dirty="0">
                          <a:effectLst/>
                        </a:rPr>
                        <a:t>1</a:t>
                      </a:r>
                      <a:r>
                        <a:rPr lang="hr-HR" sz="1800" dirty="0">
                          <a:effectLst/>
                        </a:rPr>
                        <a:t>1.)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 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1208952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8FE09C0-09A7-4F91-8836-CF2E21B32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1305" y="177376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4240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120" y="732320"/>
            <a:ext cx="10515600" cy="68484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200" b="1" i="1" dirty="0">
                <a:latin typeface="+mn-lt"/>
              </a:rPr>
              <a:t>Zakonski okvir djelovanja društvenog poduzetništva određen brojnim postojećim zakonima od kojih su neki: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" y="1525261"/>
            <a:ext cx="11998960" cy="4351338"/>
          </a:xfrm>
        </p:spPr>
        <p:txBody>
          <a:bodyPr>
            <a:normAutofit fontScale="92500"/>
          </a:bodyPr>
          <a:lstStyle/>
          <a:p>
            <a:r>
              <a:rPr lang="hr-HR" sz="2200" dirty="0"/>
              <a:t>Zakon o zadrugama (NN 36/95, NN 67/01, NN 12/02, NN 34/11, NN 125/13, NN 76/14, NN 114/18)</a:t>
            </a:r>
          </a:p>
          <a:p>
            <a:r>
              <a:rPr lang="hr-HR" sz="2200" dirty="0"/>
              <a:t>Zakon o udrugama (NN 74/14, 70/17, 98/19)</a:t>
            </a:r>
          </a:p>
          <a:p>
            <a:r>
              <a:rPr lang="hr-HR" sz="2200" dirty="0"/>
              <a:t>Zakon o zakladama i fondacijama (NN 36/95, NN 64/01, NN 106/18</a:t>
            </a:r>
          </a:p>
          <a:p>
            <a:r>
              <a:rPr lang="hr-HR" sz="2200" dirty="0"/>
              <a:t>Zakon o ustanovama (NN, 76/93, 29/97, 47/99, 35/08)</a:t>
            </a:r>
          </a:p>
          <a:p>
            <a:r>
              <a:rPr lang="hr-HR" sz="2200" dirty="0"/>
              <a:t>Zakon o trgovačkim društvima (NN 152/11, NN 111/12, NN 68/13, NN 110/15, NN 40/19)</a:t>
            </a:r>
          </a:p>
          <a:p>
            <a:r>
              <a:rPr lang="hr-HR" sz="2200" dirty="0"/>
              <a:t>Zakon o profesionalnoj rehabilitaciji i zapošljavanju osoba s invaliditetom (NN 143/02, NN 33/05, NN 157/13, NN 152/14, NN 39/18)</a:t>
            </a:r>
          </a:p>
          <a:p>
            <a:r>
              <a:rPr lang="hr-HR" sz="2200" dirty="0"/>
              <a:t>Zakon o javnoj nabavi (NN 90/11, NN 83/13, NN 143/13, NN 120/16)</a:t>
            </a:r>
          </a:p>
          <a:p>
            <a:r>
              <a:rPr lang="hr-HR" sz="2200" dirty="0"/>
              <a:t>Zakon o poticanju razvoja malog gospodarstva (NN 29/02, NN 63/07, NN 53/12, NN 56/13, NN 121/16)</a:t>
            </a:r>
          </a:p>
          <a:p>
            <a:r>
              <a:rPr lang="hr-HR" sz="2200" dirty="0"/>
              <a:t>Zakon o pravima hrvatskih branitelja iz Domovinskog rata i članovima njihovih obitelji</a:t>
            </a:r>
          </a:p>
          <a:p>
            <a:r>
              <a:rPr lang="hr-HR" sz="2200" dirty="0"/>
              <a:t>Zakon o financijskom poslovanju i računovodstvu neprofitnih organizacija, NN 121/14,</a:t>
            </a:r>
          </a:p>
          <a:p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2555433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120" y="732320"/>
            <a:ext cx="10515600" cy="68484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200" b="1" i="1" dirty="0">
                <a:latin typeface="+mn-lt"/>
              </a:rPr>
              <a:t>Okvir za promišljanje teme zakonodavnog okvira za društveno poduzetništvo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" y="1525261"/>
            <a:ext cx="11998960" cy="4351338"/>
          </a:xfrm>
        </p:spPr>
        <p:txBody>
          <a:bodyPr>
            <a:normAutofit/>
          </a:bodyPr>
          <a:lstStyle/>
          <a:p>
            <a:r>
              <a:rPr lang="hr-HR" sz="2200" dirty="0"/>
              <a:t>Hrvatski zakonodavni okvir ne prepoznaje društveno poduzeće kao zasebni pravni subjekt nego se aktivnosti društvenog poduzetništva odvijaju kroz 6 pravnih oblika. Udruge, zadruge, ustanove i zaklade/fondacije pripadaju u neprofitni sektor, a trgovačka društva i obrti su dijelom profitnog sektora. </a:t>
            </a:r>
          </a:p>
          <a:p>
            <a:endParaRPr lang="hr-HR" sz="2200" dirty="0"/>
          </a:p>
          <a:p>
            <a:pPr marL="0" indent="0">
              <a:buNone/>
            </a:pPr>
            <a:r>
              <a:rPr lang="hr-HR" sz="2200" dirty="0"/>
              <a:t>Tijekom 2021. od veljače do kolovoza 2021. godine provedeno je anketno istraživanje na uzorku od 550 ispitanika </a:t>
            </a:r>
          </a:p>
          <a:p>
            <a:r>
              <a:rPr lang="hr-HR" sz="2200" dirty="0"/>
              <a:t> nešto više od polovice (64,26 %) sudionika smatra da je ključno ograničenje za razvoj društvenog poduzetništva nejasan zakonodavni okvir. Rezultati ankete ukazuju da je kvalitetno i jasno zakonodavstvo vezano za društveno poduzetništvo ključna potreba u narednih pet godina  (61,22 % ispitanika).</a:t>
            </a:r>
          </a:p>
        </p:txBody>
      </p:sp>
    </p:spTree>
    <p:extLst>
      <p:ext uri="{BB962C8B-B14F-4D97-AF65-F5344CB8AC3E}">
        <p14:creationId xmlns:p14="http://schemas.microsoft.com/office/powerpoint/2010/main" val="584982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120" y="732320"/>
            <a:ext cx="10515600" cy="68484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200" b="1" i="1">
                <a:latin typeface="+mn-lt"/>
              </a:rPr>
              <a:t>Ključne  smjernice  za  razvoj  politika  u</a:t>
            </a:r>
            <a:br>
              <a:rPr lang="hr-HR" sz="3200" b="1" i="1">
                <a:latin typeface="+mn-lt"/>
              </a:rPr>
            </a:br>
            <a:r>
              <a:rPr lang="hr-HR" sz="3200" b="1" i="1">
                <a:latin typeface="+mn-lt"/>
              </a:rPr>
              <a:t>području zakonodavnog okvira društvenog poduzetništva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6" y="1811867"/>
            <a:ext cx="11858413" cy="4064732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Provedba detaljnog </a:t>
            </a:r>
            <a:r>
              <a:rPr lang="hr-HR" dirty="0" err="1"/>
              <a:t>mapiranja</a:t>
            </a:r>
            <a:r>
              <a:rPr lang="hr-HR" dirty="0"/>
              <a:t> i dubinske analize društvenih poduzeća, te razvoj </a:t>
            </a:r>
            <a:r>
              <a:rPr lang="hr-HR" b="1" dirty="0"/>
              <a:t>službene evidencije društvenih poduzeća</a:t>
            </a:r>
            <a:r>
              <a:rPr lang="hr-HR" dirty="0"/>
              <a:t>,</a:t>
            </a:r>
          </a:p>
          <a:p>
            <a:endParaRPr lang="hr-HR" dirty="0"/>
          </a:p>
          <a:p>
            <a:r>
              <a:rPr lang="hr-HR" dirty="0"/>
              <a:t>Izrada poticajnog </a:t>
            </a:r>
            <a:r>
              <a:rPr lang="hr-HR" b="1" dirty="0"/>
              <a:t>općeg zakonskog akta </a:t>
            </a:r>
            <a:r>
              <a:rPr lang="hr-HR" dirty="0"/>
              <a:t>koji definira društvena poduzeća,</a:t>
            </a:r>
          </a:p>
          <a:p>
            <a:endParaRPr lang="hr-HR" dirty="0"/>
          </a:p>
          <a:p>
            <a:r>
              <a:rPr lang="hr-HR" dirty="0"/>
              <a:t>Osnivanje </a:t>
            </a:r>
            <a:r>
              <a:rPr lang="hr-HR" b="1" dirty="0"/>
              <a:t>jedinstvenog tijela </a:t>
            </a:r>
            <a:r>
              <a:rPr lang="hr-HR" dirty="0"/>
              <a:t>za koordinaciju i razvoj društvenog poduzetništva,</a:t>
            </a:r>
          </a:p>
          <a:p>
            <a:endParaRPr lang="hr-HR" dirty="0"/>
          </a:p>
          <a:p>
            <a:r>
              <a:rPr lang="hr-HR" b="1" dirty="0"/>
              <a:t>Podizanje svijesti javnosti </a:t>
            </a:r>
            <a:r>
              <a:rPr lang="hr-HR" dirty="0"/>
              <a:t>o važnosti i ulozi društvenog poduzetništva – promicanje, razumijevanje i vidljivost društvenog </a:t>
            </a:r>
            <a:r>
              <a:rPr lang="hr-HR" sz="3000" dirty="0"/>
              <a:t>poduzetništva.</a:t>
            </a:r>
          </a:p>
          <a:p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2442282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C22D08-C510-4817-910E-81E6A2018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4" y="899171"/>
            <a:ext cx="11507366" cy="582267"/>
          </a:xfrm>
        </p:spPr>
        <p:txBody>
          <a:bodyPr anchor="b">
            <a:normAutofit/>
          </a:bodyPr>
          <a:lstStyle/>
          <a:p>
            <a:r>
              <a:rPr lang="hr-HR" sz="2800" b="1" dirty="0">
                <a:cs typeface="Times New Roman" panose="02020603050405020304" pitchFamily="18" charset="0"/>
              </a:rPr>
              <a:t>SMJERNICA: </a:t>
            </a:r>
            <a:r>
              <a:rPr lang="hr-HR" sz="2800" b="1" dirty="0" err="1">
                <a:cs typeface="Times New Roman" panose="02020603050405020304" pitchFamily="18" charset="0"/>
              </a:rPr>
              <a:t>Mapiranje</a:t>
            </a:r>
            <a:r>
              <a:rPr lang="hr-HR" sz="2800" b="1" dirty="0">
                <a:cs typeface="Times New Roman" panose="02020603050405020304" pitchFamily="18" charset="0"/>
              </a:rPr>
              <a:t> društvenih poduzeća i dubinska analiza</a:t>
            </a:r>
            <a:endParaRPr lang="hr-HR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BFB1FF-0A49-4DB5-82D6-C7AFFD97D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4" y="1825625"/>
            <a:ext cx="11082866" cy="3677708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Iako su provedene djelomične povremene analize , nije provedena dubinska analiza i </a:t>
            </a:r>
            <a:r>
              <a:rPr lang="hr-HR" dirty="0" err="1"/>
              <a:t>mapiranje</a:t>
            </a:r>
            <a:r>
              <a:rPr lang="hr-HR" dirty="0"/>
              <a:t> društvenih poduzetnika kako koordinirana aktivnosti sa nacionalne razine. </a:t>
            </a:r>
          </a:p>
          <a:p>
            <a:r>
              <a:rPr lang="hr-HR" dirty="0" err="1"/>
              <a:t>Mapiranje</a:t>
            </a:r>
            <a:r>
              <a:rPr lang="hr-HR" dirty="0"/>
              <a:t> i dubinska analiza preduvjet su za pomake u strateškom planiranju i javnim politikama, ali i podloga za analize zakonodavnog okvira. </a:t>
            </a:r>
          </a:p>
          <a:p>
            <a:r>
              <a:rPr lang="hr-HR" dirty="0"/>
              <a:t>Samo broj društvenih poduzeća nije dovoljan podatak, već </a:t>
            </a:r>
            <a:r>
              <a:rPr lang="hr-HR" dirty="0" err="1"/>
              <a:t>mapiranje</a:t>
            </a:r>
            <a:r>
              <a:rPr lang="hr-HR" dirty="0"/>
              <a:t> treba biti šire, uključivati geografsko područje djelovanja,    gospodarsku    djelatnost,    njihov    pravni    oblik,    udovoljavanje    kriterijima prepoznavanja društvenih poduzeća, datum osnivanja, broj i strukturu zaposlenih, društveni utjecaj poduzeća, njihovu financijsku i nefinancijsku podršku i drugo</a:t>
            </a:r>
          </a:p>
        </p:txBody>
      </p:sp>
    </p:spTree>
    <p:extLst>
      <p:ext uri="{BB962C8B-B14F-4D97-AF65-F5344CB8AC3E}">
        <p14:creationId xmlns:p14="http://schemas.microsoft.com/office/powerpoint/2010/main" val="270923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6CDA2A-74E0-8562-64BF-099D10CE5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55B3D0-C3C7-F3A4-E362-C442A835C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/>
              <a:t>SUDJELOVANJEM NA RADIONICI SUDIONICI</a:t>
            </a:r>
            <a:r>
              <a:rPr lang="en-US" sz="4000" dirty="0"/>
              <a:t> </a:t>
            </a:r>
            <a:r>
              <a:rPr lang="hr-HR" sz="4000" dirty="0"/>
              <a:t>RADIONICE PRISTAJU NA</a:t>
            </a:r>
            <a:br>
              <a:rPr lang="en-US" sz="4000" dirty="0"/>
            </a:br>
            <a:r>
              <a:rPr lang="hr-HR" sz="4000" dirty="0"/>
              <a:t> FOTOGRAFIRANJE I</a:t>
            </a:r>
            <a:r>
              <a:rPr lang="en-US" sz="4000" dirty="0"/>
              <a:t> </a:t>
            </a:r>
            <a:r>
              <a:rPr lang="hr-HR" sz="4000" dirty="0"/>
              <a:t>SNIMANJE U SVRHU PROVOĐENJA PROJEKTA</a:t>
            </a:r>
          </a:p>
        </p:txBody>
      </p:sp>
    </p:spTree>
    <p:extLst>
      <p:ext uri="{BB962C8B-B14F-4D97-AF65-F5344CB8AC3E}">
        <p14:creationId xmlns:p14="http://schemas.microsoft.com/office/powerpoint/2010/main" val="1678240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C22D08-C510-4817-910E-81E6A2018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4" y="738533"/>
            <a:ext cx="11507366" cy="582267"/>
          </a:xfrm>
        </p:spPr>
        <p:txBody>
          <a:bodyPr anchor="b">
            <a:normAutofit/>
          </a:bodyPr>
          <a:lstStyle/>
          <a:p>
            <a:r>
              <a:rPr lang="hr-HR" sz="2800" b="1" dirty="0">
                <a:cs typeface="Times New Roman" panose="02020603050405020304" pitchFamily="18" charset="0"/>
              </a:rPr>
              <a:t>SMJERNICA: </a:t>
            </a:r>
            <a:r>
              <a:rPr lang="hr-HR" sz="2800" b="1" dirty="0" err="1">
                <a:cs typeface="Times New Roman" panose="02020603050405020304" pitchFamily="18" charset="0"/>
              </a:rPr>
              <a:t>Mapiranje</a:t>
            </a:r>
            <a:r>
              <a:rPr lang="hr-HR" sz="2800" b="1" dirty="0">
                <a:cs typeface="Times New Roman" panose="02020603050405020304" pitchFamily="18" charset="0"/>
              </a:rPr>
              <a:t> društvenih poduzeća i dubinska analiza</a:t>
            </a:r>
            <a:endParaRPr lang="hr-HR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BFB1FF-0A49-4DB5-82D6-C7AFFD97D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hr-HR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01D948D-3918-4E7E-9506-AEAACAE54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639818"/>
              </p:ext>
            </p:extLst>
          </p:nvPr>
        </p:nvGraphicFramePr>
        <p:xfrm>
          <a:off x="270934" y="1320800"/>
          <a:ext cx="11507366" cy="4672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4622">
                  <a:extLst>
                    <a:ext uri="{9D8B030D-6E8A-4147-A177-3AD203B41FA5}">
                      <a16:colId xmlns:a16="http://schemas.microsoft.com/office/drawing/2014/main" val="1302314214"/>
                    </a:ext>
                  </a:extLst>
                </a:gridCol>
                <a:gridCol w="1970177">
                  <a:extLst>
                    <a:ext uri="{9D8B030D-6E8A-4147-A177-3AD203B41FA5}">
                      <a16:colId xmlns:a16="http://schemas.microsoft.com/office/drawing/2014/main" val="38330865"/>
                    </a:ext>
                  </a:extLst>
                </a:gridCol>
                <a:gridCol w="131422">
                  <a:extLst>
                    <a:ext uri="{9D8B030D-6E8A-4147-A177-3AD203B41FA5}">
                      <a16:colId xmlns:a16="http://schemas.microsoft.com/office/drawing/2014/main" val="2967493294"/>
                    </a:ext>
                  </a:extLst>
                </a:gridCol>
                <a:gridCol w="2139695">
                  <a:extLst>
                    <a:ext uri="{9D8B030D-6E8A-4147-A177-3AD203B41FA5}">
                      <a16:colId xmlns:a16="http://schemas.microsoft.com/office/drawing/2014/main" val="3565240220"/>
                    </a:ext>
                  </a:extLst>
                </a:gridCol>
                <a:gridCol w="3851450">
                  <a:extLst>
                    <a:ext uri="{9D8B030D-6E8A-4147-A177-3AD203B41FA5}">
                      <a16:colId xmlns:a16="http://schemas.microsoft.com/office/drawing/2014/main" val="443648961"/>
                    </a:ext>
                  </a:extLst>
                </a:gridCol>
              </a:tblGrid>
              <a:tr h="555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2. Koji dionici će osjetiti posljedice promjena?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3. Kroz koje kanale će dionici osjetiti promjena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4. Koji je očekivani smjer i snaga utjecaja?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2994369"/>
                  </a:ext>
                </a:extLst>
              </a:tr>
              <a:tr h="2320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hr-HR" sz="1800" dirty="0">
                          <a:effectLst/>
                        </a:rPr>
                        <a:t>Društveni poduzetnici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hr-HR" sz="1800" dirty="0">
                          <a:effectLst/>
                        </a:rPr>
                        <a:t>Ministarstvo rada, mirovinskog sustava, obitelji i socijalne politike,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hr-HR" sz="1800" dirty="0">
                          <a:effectLst/>
                        </a:rPr>
                        <a:t>Ministarstvo gospodarstva i održivog razvoja,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Izravno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Osnažiti će se i udružiti DP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Imati će konkretne službene podatke za planiranje daljnjih razvojnih aktivnosti 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Neizravno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Mogućnost zajedničkog djelovanja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Neizravno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Mogućnost zajedničkog djelovanja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 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Snažan pozitivan utjecaj kroz identificirane i povezane DP , jasne i vidljive dosege djelovanja i područja njihova djelovanja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8345449"/>
                  </a:ext>
                </a:extLst>
              </a:tr>
              <a:tr h="277936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</a:rPr>
                        <a:t>5. Dionici  - pozitivan utjecaj ili protivljenje smjernici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038636"/>
                  </a:ext>
                </a:extLst>
              </a:tr>
              <a:tr h="106876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Društveni poduzetnici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hr-HR" sz="1800" dirty="0">
                          <a:effectLst/>
                        </a:rPr>
                        <a:t>pozitivan utjecaj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hr-HR" sz="1800" dirty="0">
                          <a:effectLst/>
                        </a:rPr>
                        <a:t>negativan utjecaj kroz dodatni angažman u aktivnostima dubinske analize i </a:t>
                      </a:r>
                      <a:r>
                        <a:rPr lang="hr-HR" sz="1800" dirty="0" err="1">
                          <a:effectLst/>
                        </a:rPr>
                        <a:t>mapiranja</a:t>
                      </a:r>
                      <a:r>
                        <a:rPr lang="hr-HR" sz="1800" dirty="0">
                          <a:effectLst/>
                        </a:rPr>
                        <a:t> 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489439"/>
                  </a:ext>
                </a:extLst>
              </a:tr>
              <a:tr h="30084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</a:rPr>
                        <a:t>Resorna ministarstva</a:t>
                      </a:r>
                      <a:endParaRPr lang="hr-H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r-HR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hr-HR" sz="1800" dirty="0">
                          <a:effectLst/>
                        </a:rPr>
                        <a:t>moguće protivljenje (dodatno radno opterećenje) 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372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179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1382DE1-E67C-4BF9-BEE8-34A8DBD38E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50305"/>
              </p:ext>
            </p:extLst>
          </p:nvPr>
        </p:nvGraphicFramePr>
        <p:xfrm>
          <a:off x="406400" y="880533"/>
          <a:ext cx="11345333" cy="4826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6542">
                  <a:extLst>
                    <a:ext uri="{9D8B030D-6E8A-4147-A177-3AD203B41FA5}">
                      <a16:colId xmlns:a16="http://schemas.microsoft.com/office/drawing/2014/main" val="3503347206"/>
                    </a:ext>
                  </a:extLst>
                </a:gridCol>
                <a:gridCol w="4181573">
                  <a:extLst>
                    <a:ext uri="{9D8B030D-6E8A-4147-A177-3AD203B41FA5}">
                      <a16:colId xmlns:a16="http://schemas.microsoft.com/office/drawing/2014/main" val="2805741083"/>
                    </a:ext>
                  </a:extLst>
                </a:gridCol>
                <a:gridCol w="3797218">
                  <a:extLst>
                    <a:ext uri="{9D8B030D-6E8A-4147-A177-3AD203B41FA5}">
                      <a16:colId xmlns:a16="http://schemas.microsoft.com/office/drawing/2014/main" val="359075473"/>
                    </a:ext>
                  </a:extLst>
                </a:gridCol>
              </a:tblGrid>
              <a:tr h="74246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noProof="0" dirty="0">
                          <a:effectLst/>
                        </a:rPr>
                        <a:t>6. Koji je izvor informacija za analizu društvenih utjecaja ove smjernice?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noProof="0" dirty="0">
                          <a:effectLst/>
                        </a:rPr>
                        <a:t>JLPS,  Porezna uprava, FINA </a:t>
                      </a:r>
                      <a:endParaRPr lang="hr-HR" sz="20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893598"/>
                  </a:ext>
                </a:extLst>
              </a:tr>
              <a:tr h="37123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noProof="0">
                          <a:effectLst/>
                        </a:rPr>
                        <a:t>7. Vremenski rok za provedbu smjernice: 2023/ 2024</a:t>
                      </a:r>
                      <a:endParaRPr lang="hr-HR" sz="20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244587"/>
                  </a:ext>
                </a:extLst>
              </a:tr>
              <a:tr h="74246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noProof="0">
                          <a:effectLst/>
                        </a:rPr>
                        <a:t>8. Koji se najznačajniji rizici mogu očekivati vezano uz predloženu smjernicu? Koja je njihova vjerojatnost i očekivani opseg ?</a:t>
                      </a:r>
                      <a:endParaRPr lang="hr-HR" sz="20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580713"/>
                  </a:ext>
                </a:extLst>
              </a:tr>
              <a:tr h="371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noProof="0">
                          <a:effectLst/>
                        </a:rPr>
                        <a:t>Vrsta/priroda rizika</a:t>
                      </a:r>
                      <a:endParaRPr lang="hr-HR" sz="20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noProof="0" dirty="0">
                          <a:effectLst/>
                        </a:rPr>
                        <a:t>Vjerojatnost</a:t>
                      </a:r>
                      <a:endParaRPr lang="hr-HR" sz="20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noProof="0">
                          <a:effectLst/>
                        </a:rPr>
                        <a:t>Jačina utjecaja </a:t>
                      </a:r>
                      <a:endParaRPr lang="hr-HR" sz="20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948522"/>
                  </a:ext>
                </a:extLst>
              </a:tr>
              <a:tr h="11136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noProof="0" dirty="0">
                          <a:effectLst/>
                        </a:rPr>
                        <a:t>Politički rizici 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noProof="0" dirty="0">
                          <a:effectLst/>
                        </a:rPr>
                        <a:t>Izostanak političke podrške</a:t>
                      </a:r>
                      <a:endParaRPr lang="hr-HR" sz="20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noProof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noProof="0">
                          <a:effectLst/>
                        </a:rPr>
                        <a:t>Srednja</a:t>
                      </a:r>
                      <a:endParaRPr lang="hr-HR" sz="20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noProof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noProof="0">
                          <a:effectLst/>
                        </a:rPr>
                        <a:t>Velika</a:t>
                      </a:r>
                      <a:endParaRPr lang="hr-HR" sz="20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9301392"/>
                  </a:ext>
                </a:extLst>
              </a:tr>
              <a:tr h="148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noProof="0">
                          <a:effectLst/>
                        </a:rPr>
                        <a:t>Ekonomski rizici: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noProof="0">
                          <a:effectLst/>
                        </a:rPr>
                        <a:t>Izostanak financijske podrške za provedbu smjernice</a:t>
                      </a:r>
                      <a:endParaRPr lang="hr-HR" sz="20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noProof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noProof="0">
                          <a:effectLst/>
                        </a:rPr>
                        <a:t>Velika </a:t>
                      </a:r>
                      <a:endParaRPr lang="hr-HR" sz="20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noProof="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000" noProof="0" dirty="0">
                          <a:effectLst/>
                        </a:rPr>
                        <a:t>Srednja </a:t>
                      </a:r>
                      <a:endParaRPr lang="hr-HR" sz="20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8494878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FC53D4C6-1838-44C6-9152-E16A9243F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122164" y="0"/>
            <a:ext cx="233202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3962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C22D08-C510-4817-910E-81E6A2018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4" y="738533"/>
            <a:ext cx="11507366" cy="887067"/>
          </a:xfrm>
        </p:spPr>
        <p:txBody>
          <a:bodyPr anchor="b">
            <a:normAutofit fontScale="90000"/>
          </a:bodyPr>
          <a:lstStyle/>
          <a:p>
            <a:r>
              <a:rPr lang="hr-HR" sz="2800" b="1" dirty="0">
                <a:cs typeface="Times New Roman" panose="02020603050405020304" pitchFamily="18" charset="0"/>
              </a:rPr>
              <a:t>SMJERNICA: Izraditi poticajan opći zakonski akt za društveno poduzetništvo koji definira društvena poduzeća, te razviti službenu evidenciju/registar društvenih poduzeća</a:t>
            </a:r>
            <a:endParaRPr lang="hr-HR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BFB1FF-0A49-4DB5-82D6-C7AFFD97D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4" y="1825625"/>
            <a:ext cx="11082866" cy="3677708"/>
          </a:xfrm>
        </p:spPr>
        <p:txBody>
          <a:bodyPr>
            <a:normAutofit fontScale="92500"/>
          </a:bodyPr>
          <a:lstStyle/>
          <a:p>
            <a:r>
              <a:rPr lang="hr-HR" dirty="0"/>
              <a:t>Uz široke konzultacije svih zainteresirani dionika i temeljem prethodne analize domaćeg zakonodavnog okvira i međunarodnih iskustava  potrebno je izraditi  zakonodavni okvir za društveno poduzetništvo kojim bi se istakle sve posebnosti poslovanja društvenih poduzetnika i koristi koje ovaj oblik djelovanja donosi široj društvenoj zajednici.</a:t>
            </a:r>
          </a:p>
          <a:p>
            <a:endParaRPr lang="hr-HR" dirty="0"/>
          </a:p>
          <a:p>
            <a:r>
              <a:rPr lang="hr-HR" dirty="0"/>
              <a:t>U budući zakonodavni okvir po uzoru na primjere dobre prakse trebalo bi uključiti oblik poslovnog subjekta, izvore financiranja, mogućnost korištenja državne imovine koja nije u funkciji te obvezu praćenja  društvenog utjecaja.</a:t>
            </a:r>
          </a:p>
        </p:txBody>
      </p:sp>
    </p:spTree>
    <p:extLst>
      <p:ext uri="{BB962C8B-B14F-4D97-AF65-F5344CB8AC3E}">
        <p14:creationId xmlns:p14="http://schemas.microsoft.com/office/powerpoint/2010/main" val="3615243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71EB033-7D29-49A5-A117-E820DC6C44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784857"/>
              </p:ext>
            </p:extLst>
          </p:nvPr>
        </p:nvGraphicFramePr>
        <p:xfrm>
          <a:off x="214184" y="709838"/>
          <a:ext cx="11541209" cy="6034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4665">
                  <a:extLst>
                    <a:ext uri="{9D8B030D-6E8A-4147-A177-3AD203B41FA5}">
                      <a16:colId xmlns:a16="http://schemas.microsoft.com/office/drawing/2014/main" val="2656697000"/>
                    </a:ext>
                  </a:extLst>
                </a:gridCol>
                <a:gridCol w="2107780">
                  <a:extLst>
                    <a:ext uri="{9D8B030D-6E8A-4147-A177-3AD203B41FA5}">
                      <a16:colId xmlns:a16="http://schemas.microsoft.com/office/drawing/2014/main" val="523845570"/>
                    </a:ext>
                  </a:extLst>
                </a:gridCol>
                <a:gridCol w="2145987">
                  <a:extLst>
                    <a:ext uri="{9D8B030D-6E8A-4147-A177-3AD203B41FA5}">
                      <a16:colId xmlns:a16="http://schemas.microsoft.com/office/drawing/2014/main" val="4062138635"/>
                    </a:ext>
                  </a:extLst>
                </a:gridCol>
                <a:gridCol w="3862777">
                  <a:extLst>
                    <a:ext uri="{9D8B030D-6E8A-4147-A177-3AD203B41FA5}">
                      <a16:colId xmlns:a16="http://schemas.microsoft.com/office/drawing/2014/main" val="129780180"/>
                    </a:ext>
                  </a:extLst>
                </a:gridCol>
              </a:tblGrid>
              <a:tr h="179583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2. Nositelj aktivnosti: Ministarstvo rada i socijalne skrbi u suradnji sa ministarstvom financija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29974"/>
                  </a:ext>
                </a:extLst>
              </a:tr>
              <a:tr h="359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3. Koji dionici će osjetiti posljedice promjena ?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4. Kroz koje kanale će dionici osjetiti promjene?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5. Koji je očekivani smjer i snaga utjecaja?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8802460"/>
                  </a:ext>
                </a:extLst>
              </a:tr>
              <a:tr h="2766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hr-HR" sz="1800" noProof="0" dirty="0">
                          <a:effectLst/>
                        </a:rPr>
                        <a:t>Društveni poduzetnici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hr-HR" sz="1800" noProof="0" dirty="0">
                          <a:effectLst/>
                        </a:rPr>
                        <a:t>Ministarstvo rada, mirovinskog sustava, obitelji i socijalne politike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hr-HR" sz="1800" noProof="0" dirty="0">
                          <a:effectLst/>
                        </a:rPr>
                        <a:t>Ministarstvo gospodarstva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 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 </a:t>
                      </a:r>
                      <a:endParaRPr lang="hr-HR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Izravno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Bolji rezultati rada društvenih poduzetnika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Bolja koordinacija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 </a:t>
                      </a:r>
                      <a:endParaRPr lang="hr-HR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Neizravno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Dostupnost dobara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Zapošljavanje novih kadrova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Cijene proizvoda društvenih poduzetnika su konkurentne na tržištu 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Zakonodavni okvir za djelovanje društvenih poduzeća ojačati će društvena poduzeća.</a:t>
                      </a:r>
                      <a:endParaRPr lang="hr-HR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9242922"/>
                  </a:ext>
                </a:extLst>
              </a:tr>
              <a:tr h="179583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6. Dionici  - pozitivan utjecaj ili protivljenje smjernici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801517"/>
                  </a:ext>
                </a:extLst>
              </a:tr>
              <a:tr h="19441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Društveni poduzetnici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hr-HR" sz="1800" noProof="0">
                          <a:effectLst/>
                        </a:rPr>
                        <a:t>pozitivan utjecaj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312377"/>
                  </a:ext>
                </a:extLst>
              </a:tr>
              <a:tr h="19441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Šira javnost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hr-HR" sz="1800" noProof="0">
                          <a:effectLst/>
                        </a:rPr>
                        <a:t>pozitivan utjecaj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679371"/>
                  </a:ext>
                </a:extLst>
              </a:tr>
              <a:tr h="35916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Ministarstvo rada, mirovinskog sustava, obitelji i socijalne politike,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hr-HR" sz="1800" noProof="0" dirty="0">
                          <a:effectLst/>
                        </a:rPr>
                        <a:t>pozitivan utjecaj</a:t>
                      </a:r>
                      <a:endParaRPr lang="hr-HR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297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164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A84E7E6-3FAC-4C57-9328-5E1F49308E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153572"/>
              </p:ext>
            </p:extLst>
          </p:nvPr>
        </p:nvGraphicFramePr>
        <p:xfrm>
          <a:off x="247135" y="1090658"/>
          <a:ext cx="11763634" cy="3803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0666">
                  <a:extLst>
                    <a:ext uri="{9D8B030D-6E8A-4147-A177-3AD203B41FA5}">
                      <a16:colId xmlns:a16="http://schemas.microsoft.com/office/drawing/2014/main" val="441698865"/>
                    </a:ext>
                  </a:extLst>
                </a:gridCol>
                <a:gridCol w="4335747">
                  <a:extLst>
                    <a:ext uri="{9D8B030D-6E8A-4147-A177-3AD203B41FA5}">
                      <a16:colId xmlns:a16="http://schemas.microsoft.com/office/drawing/2014/main" val="1824154446"/>
                    </a:ext>
                  </a:extLst>
                </a:gridCol>
                <a:gridCol w="3937221">
                  <a:extLst>
                    <a:ext uri="{9D8B030D-6E8A-4147-A177-3AD203B41FA5}">
                      <a16:colId xmlns:a16="http://schemas.microsoft.com/office/drawing/2014/main" val="4102993469"/>
                    </a:ext>
                  </a:extLst>
                </a:gridCol>
              </a:tblGrid>
              <a:tr h="84317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6. Koji je izvor informacija za analizu društvenih utjecaja ove smjernice?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Izvještaji resornih ministarstava, JLPS i društvenih poduzetnika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 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182026"/>
                  </a:ext>
                </a:extLst>
              </a:tr>
              <a:tr h="42289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7. Vremenski rok za provedbu smjernice: kontinuirano 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164278"/>
                  </a:ext>
                </a:extLst>
              </a:tr>
              <a:tr h="84578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8. Koji se najznačajniji rizici mogu očekivati vezano uz predloženu smjernicu? Koja je njihova vjerojatnost i očekivani opseg ?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88746"/>
                  </a:ext>
                </a:extLst>
              </a:tr>
              <a:tr h="422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Vrsta/priroda rizika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Vjerojatnost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Jačina utjecaja 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8456297"/>
                  </a:ext>
                </a:extLst>
              </a:tr>
              <a:tr h="1268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Politički rizici 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Izostanak političke podrške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Srednja 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Velika</a:t>
                      </a:r>
                      <a:endParaRPr lang="hr-HR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673394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2486EFEB-414A-4AA7-B371-28D5EC82A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6578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741680"/>
            <a:ext cx="11353800" cy="928688"/>
          </a:xfrm>
        </p:spPr>
        <p:txBody>
          <a:bodyPr>
            <a:normAutofit/>
          </a:bodyPr>
          <a:lstStyle/>
          <a:p>
            <a:r>
              <a:rPr lang="hr-HR" sz="3000" b="1" i="1" dirty="0"/>
              <a:t>SMJERNICA : Osnovati Jedinstveno tijelo za koordinaciju i razvoj društvenog </a:t>
            </a:r>
            <a:r>
              <a:rPr lang="hr-HR" sz="3000" b="1" dirty="0"/>
              <a:t>poduzetništva</a:t>
            </a:r>
            <a:endParaRPr lang="hr-HR" sz="30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0368"/>
            <a:ext cx="11998960" cy="4351338"/>
          </a:xfrm>
        </p:spPr>
        <p:txBody>
          <a:bodyPr>
            <a:normAutofit/>
          </a:bodyPr>
          <a:lstStyle/>
          <a:p>
            <a:pPr algn="just"/>
            <a:r>
              <a:rPr lang="hr-HR" sz="2400" dirty="0"/>
              <a:t>Osim zakonodavnog okvira, jedan od značajnih ograničavajućih elemenata u okruženju društvenog poduzetništva je i institucionalni okvir. Stoga bi se osnivanjem posebne uprave ili odjela u resornom ministarstvu sa zadatkom koordinacije i jačanja društvenih poduzetnika ostvarili višestruki pozitivni učinci njihova djelovanja. </a:t>
            </a:r>
          </a:p>
          <a:p>
            <a:pPr algn="just"/>
            <a:endParaRPr lang="hr-HR" sz="2400" dirty="0"/>
          </a:p>
          <a:p>
            <a:pPr algn="just"/>
            <a:r>
              <a:rPr lang="hr-HR" sz="2400" dirty="0"/>
              <a:t>Zbog izostanka unutarnje koordinacije i suradnje s drugim državnim institucijama važne aktivnosti, planirane Strategijom, (poput duboke analize zakonodavnog okvira, stvaranja evidencije društvenih poduzeća, podrške obrazovnim i akademskim institucijama, čiji je ključni nositelj današnje Ministarstvo rada, mirovinskog sustava, obitelji i socijalne politike, dok su strateški važniji partneri Ministarstvo gospodarstva i  održivog  razvoja  (MINGOR)  i  Ministarstvo  financija  (MF)  nisu  realizirane). </a:t>
            </a:r>
          </a:p>
        </p:txBody>
      </p:sp>
    </p:spTree>
    <p:extLst>
      <p:ext uri="{BB962C8B-B14F-4D97-AF65-F5344CB8AC3E}">
        <p14:creationId xmlns:p14="http://schemas.microsoft.com/office/powerpoint/2010/main" val="644126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3201493" y="0"/>
            <a:ext cx="198792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FCF901C-DDD2-4E86-B6A4-323F860797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363391"/>
              </p:ext>
            </p:extLst>
          </p:nvPr>
        </p:nvGraphicFramePr>
        <p:xfrm>
          <a:off x="222421" y="875331"/>
          <a:ext cx="11460892" cy="5257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0832">
                  <a:extLst>
                    <a:ext uri="{9D8B030D-6E8A-4147-A177-3AD203B41FA5}">
                      <a16:colId xmlns:a16="http://schemas.microsoft.com/office/drawing/2014/main" val="1746555500"/>
                    </a:ext>
                  </a:extLst>
                </a:gridCol>
                <a:gridCol w="2093112">
                  <a:extLst>
                    <a:ext uri="{9D8B030D-6E8A-4147-A177-3AD203B41FA5}">
                      <a16:colId xmlns:a16="http://schemas.microsoft.com/office/drawing/2014/main" val="1532893333"/>
                    </a:ext>
                  </a:extLst>
                </a:gridCol>
                <a:gridCol w="2131053">
                  <a:extLst>
                    <a:ext uri="{9D8B030D-6E8A-4147-A177-3AD203B41FA5}">
                      <a16:colId xmlns:a16="http://schemas.microsoft.com/office/drawing/2014/main" val="2490334675"/>
                    </a:ext>
                  </a:extLst>
                </a:gridCol>
                <a:gridCol w="3835895">
                  <a:extLst>
                    <a:ext uri="{9D8B030D-6E8A-4147-A177-3AD203B41FA5}">
                      <a16:colId xmlns:a16="http://schemas.microsoft.com/office/drawing/2014/main" val="3100962992"/>
                    </a:ext>
                  </a:extLst>
                </a:gridCol>
              </a:tblGrid>
              <a:tr h="200464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2. Nositelj aktivnosti: Ministarstvo rada i socijalne skrbi u suradnji sa obrazovnim institucijama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289939"/>
                  </a:ext>
                </a:extLst>
              </a:tr>
              <a:tr h="4009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3. Koji dionici će osjetiti posljedice promjena ?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4. Kroz koje kanale će dionici osjetiti promjene?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5. Koji je očekivani smjer i snaga utjecaja?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489885"/>
                  </a:ext>
                </a:extLst>
              </a:tr>
              <a:tr h="3270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hr-HR" sz="1800" noProof="0">
                          <a:effectLst/>
                        </a:rPr>
                        <a:t>Društveni poduzetnici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noProof="0">
                          <a:effectLst/>
                        </a:rPr>
                        <a:t> 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noProof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hr-HR" sz="1800" noProof="0">
                          <a:effectLst/>
                        </a:rPr>
                        <a:t>Ministarstvo rada, mirovinskog sustava, obitelji i socijalne politike</a:t>
                      </a: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800" noProof="0">
                          <a:effectLst/>
                        </a:rPr>
                        <a:t> 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Izravno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Bolji rezultati rada društvenih poduzetnika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Jednostavnija koordinacija aktivnosti i snažnija potpora društvenim poduzetnicima 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Neizravno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Sigurniji uvjeti poslovanja DP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Zapošljavanje novih kadrova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 Cijene proizvoda društvenih poduzetnika su konkurentne na tržištu </a:t>
                      </a:r>
                      <a:endParaRPr lang="hr-HR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Osiguranje preduvjeta za organiziranu potporu društvenim poduzetnicima snažno i pozitivno djeluje na njihova razvoja   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2095880"/>
                  </a:ext>
                </a:extLst>
              </a:tr>
              <a:tr h="200464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Dionici  - pozitivan utjecaj ili protivljenje smjernici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690917"/>
                  </a:ext>
                </a:extLst>
              </a:tr>
              <a:tr h="21701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Društveni poduzetnici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hr-HR" sz="1800" noProof="0">
                          <a:effectLst/>
                        </a:rPr>
                        <a:t>pozitivan utjecaj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591597"/>
                  </a:ext>
                </a:extLst>
              </a:tr>
              <a:tr h="21701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Resorno ministarstvo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hr-HR" sz="1800" noProof="0" dirty="0">
                          <a:effectLst/>
                        </a:rPr>
                        <a:t>pozitivan utjecaj</a:t>
                      </a:r>
                      <a:endParaRPr lang="hr-HR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760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922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3201493" y="0"/>
            <a:ext cx="198792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249B1AA-CA23-4B69-945F-FC99FC1531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539089"/>
              </p:ext>
            </p:extLst>
          </p:nvPr>
        </p:nvGraphicFramePr>
        <p:xfrm>
          <a:off x="321276" y="1192657"/>
          <a:ext cx="11417643" cy="3944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7999">
                  <a:extLst>
                    <a:ext uri="{9D8B030D-6E8A-4147-A177-3AD203B41FA5}">
                      <a16:colId xmlns:a16="http://schemas.microsoft.com/office/drawing/2014/main" val="2549239335"/>
                    </a:ext>
                  </a:extLst>
                </a:gridCol>
                <a:gridCol w="4208224">
                  <a:extLst>
                    <a:ext uri="{9D8B030D-6E8A-4147-A177-3AD203B41FA5}">
                      <a16:colId xmlns:a16="http://schemas.microsoft.com/office/drawing/2014/main" val="748194421"/>
                    </a:ext>
                  </a:extLst>
                </a:gridCol>
                <a:gridCol w="3821420">
                  <a:extLst>
                    <a:ext uri="{9D8B030D-6E8A-4147-A177-3AD203B41FA5}">
                      <a16:colId xmlns:a16="http://schemas.microsoft.com/office/drawing/2014/main" val="876637528"/>
                    </a:ext>
                  </a:extLst>
                </a:gridCol>
              </a:tblGrid>
              <a:tr h="82190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6. Koji je izvor informacija za analizu društvenih utjecaja ove smjernice?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Izvještaj resornog ministarstva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 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863541"/>
                  </a:ext>
                </a:extLst>
              </a:tr>
              <a:tr h="27396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7. Vremenski rok za provedbu smjernice: kontinuirano 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659814"/>
                  </a:ext>
                </a:extLst>
              </a:tr>
              <a:tr h="54793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8. Koji se najznačajniji rizici mogu očekivati vezano uz predloženu smjernicu? Koja je njihova vjerojatnost i očekivani opseg ?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163351"/>
                  </a:ext>
                </a:extLst>
              </a:tr>
              <a:tr h="2739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Vrsta/priroda rizika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Vjerojatnost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Jačina utjecaja 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9968238"/>
                  </a:ext>
                </a:extLst>
              </a:tr>
              <a:tr h="758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Politički rizici 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Izostanak političke podrške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Srednja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Velika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7062908"/>
                  </a:ext>
                </a:extLst>
              </a:tr>
              <a:tr h="12648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Ekonomski rizici: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Nedostatak proračunskih sredstva za novi odjel ili upravu u resornom ministarstvu 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Srednja 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Velika</a:t>
                      </a:r>
                      <a:endParaRPr lang="hr-HR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4323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490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16" y="741680"/>
            <a:ext cx="11456224" cy="1674066"/>
          </a:xfrm>
        </p:spPr>
        <p:txBody>
          <a:bodyPr>
            <a:normAutofit/>
          </a:bodyPr>
          <a:lstStyle/>
          <a:p>
            <a:r>
              <a:rPr lang="hr-HR" sz="3000" b="1" dirty="0"/>
              <a:t>SMJERNICA: Podizati svijest javnosti o važnosti i ulozi društvenog poduzetništva – promicanje, razumijevanje i vidljivost društvenog poduzetništva</a:t>
            </a:r>
            <a:endParaRPr lang="hr-HR" sz="3000" b="1" dirty="0">
              <a:effectLst/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" y="2415746"/>
            <a:ext cx="11998960" cy="3632981"/>
          </a:xfrm>
        </p:spPr>
        <p:txBody>
          <a:bodyPr>
            <a:normAutofit/>
          </a:bodyPr>
          <a:lstStyle/>
          <a:p>
            <a:pPr algn="just"/>
            <a:r>
              <a:rPr lang="hr-HR" sz="2400" dirty="0"/>
              <a:t>Mnoga društvena poduzeća na pozitivan i inovativan način rješavaju brojne društvene probleme te predstavljaju dobrobit za građane. Budući da je razina poznavanja koncepta društvenog poduzetništva među građanima, ali i među samim poduzetnicima još uvijek niska, potrebno je osigurati promicanje, vidljivost i razumijevanje društvenog poduzetništva (promoviranje proizvoda i usluga, dobrobiti i dr.).</a:t>
            </a:r>
          </a:p>
          <a:p>
            <a:pPr algn="just"/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735188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3201493" y="0"/>
            <a:ext cx="198792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760D97F-381D-47B0-A542-4019D7399A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092966"/>
              </p:ext>
            </p:extLst>
          </p:nvPr>
        </p:nvGraphicFramePr>
        <p:xfrm>
          <a:off x="278027" y="972825"/>
          <a:ext cx="11331145" cy="4801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2332">
                  <a:extLst>
                    <a:ext uri="{9D8B030D-6E8A-4147-A177-3AD203B41FA5}">
                      <a16:colId xmlns:a16="http://schemas.microsoft.com/office/drawing/2014/main" val="2984417059"/>
                    </a:ext>
                  </a:extLst>
                </a:gridCol>
                <a:gridCol w="2069415">
                  <a:extLst>
                    <a:ext uri="{9D8B030D-6E8A-4147-A177-3AD203B41FA5}">
                      <a16:colId xmlns:a16="http://schemas.microsoft.com/office/drawing/2014/main" val="4051976474"/>
                    </a:ext>
                  </a:extLst>
                </a:gridCol>
                <a:gridCol w="2106928">
                  <a:extLst>
                    <a:ext uri="{9D8B030D-6E8A-4147-A177-3AD203B41FA5}">
                      <a16:colId xmlns:a16="http://schemas.microsoft.com/office/drawing/2014/main" val="613273142"/>
                    </a:ext>
                  </a:extLst>
                </a:gridCol>
                <a:gridCol w="3792470">
                  <a:extLst>
                    <a:ext uri="{9D8B030D-6E8A-4147-A177-3AD203B41FA5}">
                      <a16:colId xmlns:a16="http://schemas.microsoft.com/office/drawing/2014/main" val="3683810449"/>
                    </a:ext>
                  </a:extLst>
                </a:gridCol>
              </a:tblGrid>
              <a:tr h="3285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2. Koji dionici će osjetiti posljedice promjena?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3. Kroz koje kanale će dionici osjetiti promjena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4. Koji je očekivani smjer i snaga utjecaja?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2494202"/>
                  </a:ext>
                </a:extLst>
              </a:tr>
              <a:tr h="2793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hr-HR" sz="1800" noProof="0">
                          <a:effectLst/>
                        </a:rPr>
                        <a:t>Društveni poduzetnici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hr-HR" sz="1800" noProof="0">
                          <a:effectLst/>
                        </a:rPr>
                        <a:t>Šira javnost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Izravno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Porast vidljivosti DP i interesa dionika 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Neizravno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Šira dostupnost proizvoda i usluga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Porast zapošljavanja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Dobrobit za širu zjenicu  kroz porast društvene podrške i  usluga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hr-HR" sz="1800" noProof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Očekuje se porast promoviranja tema i aktivnosti vezano uz društveno poduzetništvo sa rastom utjecaja na zajednicu u doglednom vremenskom razdoblju. 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4891762"/>
                  </a:ext>
                </a:extLst>
              </a:tr>
              <a:tr h="169318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5. Dionici  - pozitivan utjecaj ili protivljenje smjernici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773892"/>
                  </a:ext>
                </a:extLst>
              </a:tr>
              <a:tr h="18329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Društveni poduzetnici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hr-HR" sz="1800" noProof="0">
                          <a:effectLst/>
                        </a:rPr>
                        <a:t>pozitivan utjecaj 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440766"/>
                  </a:ext>
                </a:extLst>
              </a:tr>
              <a:tr h="36680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Mediji 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hr-HR" sz="1800" noProof="0">
                          <a:effectLst/>
                        </a:rPr>
                        <a:t>pozitivan utjecaj (pišu o društveno relevantnim temama)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108091"/>
                  </a:ext>
                </a:extLst>
              </a:tr>
              <a:tr h="18329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Šira javnost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hr-HR" sz="1800" noProof="0" dirty="0">
                          <a:effectLst/>
                        </a:rPr>
                        <a:t>pozitivan utjecaj </a:t>
                      </a:r>
                      <a:endParaRPr lang="hr-HR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471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0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304B6F-CD64-D893-04D4-89042E84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i="1" dirty="0"/>
              <a:t>Izjava o zaštiti podataka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1598B9-12B0-DB00-86E3-C4DF57EF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67" y="1825625"/>
            <a:ext cx="11142133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hr-HR" dirty="0"/>
              <a:t>Sudionici su upoznati da se njihovi podaci koriste isključivo u svrhu tekućeg rada CENTRA ZA RURALNI RAZVOJ CERURA HR, a na temelju Uredbi 1303/2013, 1305/2013, 1306/2013, 808/2014,809/2014,907/2014 i 834/2014, u skladu s propisima koji uređuju zaštitu osobnih podataka, posebno Uredbom (EU) 2016/679 Europskog parlamenta i Vijeća od 27. travnja 2016. o zaštiti pojedinaca u vezi s obradom osobnih podataka i o slobodnom kretanju takvih podataka te o stavljanju izvan snage Direktive 95/46/EZ (Opća uredba o zaštiti podataka).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7317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3201493" y="0"/>
            <a:ext cx="1987924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300A16D-7FCE-4E59-A598-4029DE0851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133356"/>
              </p:ext>
            </p:extLst>
          </p:nvPr>
        </p:nvGraphicFramePr>
        <p:xfrm>
          <a:off x="302739" y="920578"/>
          <a:ext cx="11380573" cy="4890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8564">
                  <a:extLst>
                    <a:ext uri="{9D8B030D-6E8A-4147-A177-3AD203B41FA5}">
                      <a16:colId xmlns:a16="http://schemas.microsoft.com/office/drawing/2014/main" val="1772119190"/>
                    </a:ext>
                  </a:extLst>
                </a:gridCol>
                <a:gridCol w="3027405">
                  <a:extLst>
                    <a:ext uri="{9D8B030D-6E8A-4147-A177-3AD203B41FA5}">
                      <a16:colId xmlns:a16="http://schemas.microsoft.com/office/drawing/2014/main" val="1276184329"/>
                    </a:ext>
                  </a:extLst>
                </a:gridCol>
                <a:gridCol w="3484604">
                  <a:extLst>
                    <a:ext uri="{9D8B030D-6E8A-4147-A177-3AD203B41FA5}">
                      <a16:colId xmlns:a16="http://schemas.microsoft.com/office/drawing/2014/main" val="240175346"/>
                    </a:ext>
                  </a:extLst>
                </a:gridCol>
              </a:tblGrid>
              <a:tr h="58107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6. Koji je izvor informacija za analizu društvenih utjecaja ove smjernice?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Resorno ministarstvo, mediji, društveni poduzetnici, društvene mreže, šira javnost 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547957"/>
                  </a:ext>
                </a:extLst>
              </a:tr>
              <a:tr h="29053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7. Vremenski rok za provedbu smjernice: kontinuirano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881275"/>
                  </a:ext>
                </a:extLst>
              </a:tr>
              <a:tr h="581073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8. Koji se najznačajniji rizici mogu očekivati vezano uz predloženu smjernicu? Koja je njihova vjerojatnost i očekivani opseg ?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429625"/>
                  </a:ext>
                </a:extLst>
              </a:tr>
              <a:tr h="2905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Vrsta/priroda rizika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Vjerojatnost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Jačina utjecaja 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9730763"/>
                  </a:ext>
                </a:extLst>
              </a:tr>
              <a:tr h="581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Politički rizici 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Izostanak političke podrške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Mala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Velika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0597900"/>
                  </a:ext>
                </a:extLst>
              </a:tr>
              <a:tr h="1162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Ekonomski rizici: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Izostanak financijske podrške za promicanje i poticanje društvenog poduzetništva </a:t>
                      </a:r>
                      <a:endParaRPr lang="hr-HR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Srednja 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Srednja 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8634187"/>
                  </a:ext>
                </a:extLst>
              </a:tr>
              <a:tr h="1162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Organizacijski rizik: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Izostanak interesa medija za teme vezano uz društveno poduzetništvo 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noProof="0">
                          <a:effectLst/>
                        </a:rPr>
                        <a:t>Srednja </a:t>
                      </a:r>
                      <a:endParaRPr lang="hr-HR" sz="1800" noProof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noProof="0" dirty="0">
                          <a:effectLst/>
                        </a:rPr>
                        <a:t>Srednja </a:t>
                      </a:r>
                      <a:endParaRPr lang="hr-HR" sz="1800" noProof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5676202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18C7508A-FE15-4502-B43A-A9A5BC642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2999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9141"/>
            <a:ext cx="10515600" cy="1470455"/>
          </a:xfrm>
        </p:spPr>
        <p:txBody>
          <a:bodyPr>
            <a:normAutofit/>
          </a:bodyPr>
          <a:lstStyle/>
          <a:p>
            <a:r>
              <a:rPr lang="hr-HR" sz="3200" b="1" i="1" dirty="0">
                <a:latin typeface="+mn-lt"/>
              </a:rPr>
              <a:t>Anketa za provjeru  procijenjenih učinaka</a:t>
            </a:r>
            <a:br>
              <a:rPr lang="hr-HR" sz="3200" b="1" i="1" dirty="0">
                <a:latin typeface="+mn-lt"/>
              </a:rPr>
            </a:br>
            <a:r>
              <a:rPr lang="hr-HR" sz="3200" dirty="0">
                <a:latin typeface="+mn-lt"/>
              </a:rPr>
              <a:t>-</a:t>
            </a:r>
            <a:r>
              <a:rPr lang="hr-HR" sz="3200" b="1" i="1" dirty="0">
                <a:latin typeface="+mn-lt"/>
              </a:rPr>
              <a:t> </a:t>
            </a:r>
            <a:r>
              <a:rPr lang="hr-HR" sz="3200" dirty="0">
                <a:latin typeface="+mn-lt"/>
              </a:rPr>
              <a:t>rujan / listopad 2022. godine</a:t>
            </a:r>
            <a:br>
              <a:rPr lang="hr-HR" sz="3200" dirty="0">
                <a:latin typeface="+mn-lt"/>
              </a:rPr>
            </a:br>
            <a:r>
              <a:rPr lang="hr-HR" sz="3200" dirty="0">
                <a:latin typeface="+mn-lt"/>
              </a:rPr>
              <a:t>- 188 ispitanika iz cijele Hrvatske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704A02F-4872-4EA6-BA93-7543CCC61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19596"/>
            <a:ext cx="10515600" cy="39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57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A981E-584B-46AC-8BF4-B7603AC25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52" y="504966"/>
            <a:ext cx="11635047" cy="1120635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+mn-lt"/>
              </a:rPr>
              <a:t>Zaključak</a:t>
            </a:r>
            <a:r>
              <a:rPr lang="en-US" sz="3200" b="1" dirty="0">
                <a:latin typeface="+mn-lt"/>
              </a:rPr>
              <a:t> ADU</a:t>
            </a:r>
            <a:endParaRPr lang="hr-HR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6204D-9D5A-443D-9D3D-C76AE9FCB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953" y="1625601"/>
            <a:ext cx="4449874" cy="4128216"/>
          </a:xfrm>
        </p:spPr>
        <p:txBody>
          <a:bodyPr>
            <a:noAutofit/>
          </a:bodyPr>
          <a:lstStyle/>
          <a:p>
            <a:pPr lvl="1"/>
            <a:endParaRPr lang="en-US" sz="2000" dirty="0"/>
          </a:p>
          <a:p>
            <a:pPr marL="457200" lvl="1" indent="0">
              <a:buNone/>
            </a:pPr>
            <a:r>
              <a:rPr lang="en-US" sz="2000" b="1" dirty="0"/>
              <a:t>- </a:t>
            </a:r>
            <a:r>
              <a:rPr lang="hr-HR" sz="2000" b="1" dirty="0"/>
              <a:t>8 područja analize</a:t>
            </a:r>
          </a:p>
          <a:p>
            <a:pPr lvl="2"/>
            <a:r>
              <a:rPr lang="hr-HR" sz="1600" dirty="0"/>
              <a:t>Porezna politika i DP</a:t>
            </a:r>
          </a:p>
          <a:p>
            <a:pPr lvl="2"/>
            <a:r>
              <a:rPr lang="hr-HR" sz="1600" dirty="0"/>
              <a:t>Državna imovina u funkciji DP</a:t>
            </a:r>
          </a:p>
          <a:p>
            <a:pPr lvl="2"/>
            <a:r>
              <a:rPr lang="hr-HR" sz="1600" dirty="0"/>
              <a:t>DP i obrazovanje</a:t>
            </a:r>
          </a:p>
          <a:p>
            <a:pPr lvl="2"/>
            <a:r>
              <a:rPr lang="hr-HR" sz="1600" dirty="0"/>
              <a:t>DP i mladi</a:t>
            </a:r>
          </a:p>
          <a:p>
            <a:pPr lvl="2"/>
            <a:r>
              <a:rPr lang="hr-HR" sz="1600" dirty="0"/>
              <a:t>DP, ranjive skupine i socijalne usluge</a:t>
            </a:r>
          </a:p>
          <a:p>
            <a:pPr lvl="2"/>
            <a:r>
              <a:rPr lang="hr-HR" sz="1600" dirty="0"/>
              <a:t>DP u poljoprivredi</a:t>
            </a:r>
          </a:p>
          <a:p>
            <a:pPr lvl="2"/>
            <a:r>
              <a:rPr lang="hr-HR" sz="1600" dirty="0"/>
              <a:t>Komunikacijski kanali DP, instituti potpore</a:t>
            </a:r>
            <a:endParaRPr lang="en-US" sz="1600" dirty="0"/>
          </a:p>
          <a:p>
            <a:pPr lvl="2"/>
            <a:r>
              <a:rPr lang="hr-HR" sz="1600" dirty="0"/>
              <a:t>Zakonodavni okvir DP</a:t>
            </a:r>
          </a:p>
          <a:p>
            <a:pPr lvl="1"/>
            <a:endParaRPr lang="hr-HR" sz="2000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C7D1BE-7070-4261-A6C8-8D83CC0A566E}"/>
              </a:ext>
            </a:extLst>
          </p:cNvPr>
          <p:cNvSpPr txBox="1">
            <a:spLocks/>
          </p:cNvSpPr>
          <p:nvPr/>
        </p:nvSpPr>
        <p:spPr>
          <a:xfrm flipH="1">
            <a:off x="5630409" y="1625601"/>
            <a:ext cx="5938007" cy="4280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000" b="1" dirty="0"/>
              <a:t>- </a:t>
            </a:r>
            <a:r>
              <a:rPr lang="hr-HR" sz="2000" b="1" dirty="0"/>
              <a:t>30 smjernica</a:t>
            </a:r>
          </a:p>
          <a:p>
            <a:pPr lvl="2"/>
            <a:r>
              <a:rPr lang="hr-HR" sz="1600" dirty="0"/>
              <a:t>Obrazovanje o DP – 9 smjernica po svim temama</a:t>
            </a:r>
          </a:p>
          <a:p>
            <a:pPr lvl="2"/>
            <a:r>
              <a:rPr lang="hr-HR" sz="1600" dirty="0"/>
              <a:t>Promocija i vidljivost – 6 smjernica </a:t>
            </a:r>
          </a:p>
          <a:p>
            <a:pPr lvl="2"/>
            <a:r>
              <a:rPr lang="hr-HR" sz="1600" dirty="0" err="1"/>
              <a:t>Mapiranje</a:t>
            </a:r>
            <a:r>
              <a:rPr lang="hr-HR" sz="1600" dirty="0"/>
              <a:t> DP – 2 smjernice</a:t>
            </a:r>
          </a:p>
          <a:p>
            <a:pPr lvl="2"/>
            <a:r>
              <a:rPr lang="hr-HR" sz="1600" b="1" dirty="0"/>
              <a:t>Jedinstveni zakonodavni okvir  </a:t>
            </a:r>
            <a:r>
              <a:rPr lang="hr-HR" sz="1600" dirty="0"/>
              <a:t>– 2 smjernice</a:t>
            </a:r>
            <a:endParaRPr lang="en-US" sz="1600" dirty="0"/>
          </a:p>
          <a:p>
            <a:pPr lvl="2"/>
            <a:r>
              <a:rPr lang="hr-HR" sz="1600" dirty="0"/>
              <a:t>Tijelo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se </a:t>
            </a:r>
            <a:r>
              <a:rPr lang="en-US" sz="1600" dirty="0" err="1"/>
              <a:t>bavi</a:t>
            </a:r>
            <a:r>
              <a:rPr lang="en-US" sz="1600" dirty="0"/>
              <a:t> DP – 2 </a:t>
            </a:r>
            <a:r>
              <a:rPr lang="en-US" sz="1600" dirty="0" err="1"/>
              <a:t>smjernice</a:t>
            </a:r>
            <a:endParaRPr lang="hr-HR" sz="1600" dirty="0"/>
          </a:p>
          <a:p>
            <a:pPr lvl="2"/>
            <a:endParaRPr lang="en-US" sz="1600" dirty="0"/>
          </a:p>
          <a:p>
            <a:pPr lvl="2"/>
            <a:endParaRPr lang="hr-HR" sz="1600" dirty="0"/>
          </a:p>
          <a:p>
            <a:pPr lvl="1">
              <a:buFontTx/>
              <a:buChar char="-"/>
            </a:pPr>
            <a:r>
              <a:rPr lang="hr-HR" sz="2000" b="1" dirty="0"/>
              <a:t>Snaga društvenog učinka: </a:t>
            </a:r>
          </a:p>
          <a:p>
            <a:pPr lvl="2"/>
            <a:r>
              <a:rPr lang="hr-HR" sz="1600" dirty="0"/>
              <a:t>70-80</a:t>
            </a:r>
            <a:r>
              <a:rPr lang="en-US" sz="1600" dirty="0"/>
              <a:t>% </a:t>
            </a:r>
            <a:r>
              <a:rPr lang="en-US" sz="1600" dirty="0" err="1"/>
              <a:t>ispitanika</a:t>
            </a:r>
            <a:r>
              <a:rPr lang="en-US" sz="1600" dirty="0"/>
              <a:t> </a:t>
            </a:r>
            <a:r>
              <a:rPr lang="en-US" sz="1600" dirty="0" err="1"/>
              <a:t>smatra</a:t>
            </a:r>
            <a:r>
              <a:rPr lang="en-US" sz="1600" dirty="0"/>
              <a:t> da je </a:t>
            </a:r>
            <a:r>
              <a:rPr lang="en-US" sz="1600" dirty="0" err="1"/>
              <a:t>vrlo</a:t>
            </a:r>
            <a:r>
              <a:rPr lang="en-US" sz="1600" dirty="0"/>
              <a:t> </a:t>
            </a:r>
            <a:r>
              <a:rPr lang="en-US" sz="1600" dirty="0" err="1"/>
              <a:t>visoka</a:t>
            </a:r>
            <a:r>
              <a:rPr lang="en-US" sz="1600" dirty="0"/>
              <a:t> </a:t>
            </a:r>
          </a:p>
          <a:p>
            <a:pPr lvl="2"/>
            <a:r>
              <a:rPr lang="en-US" sz="1600" dirty="0"/>
              <a:t>ca 20 % </a:t>
            </a:r>
            <a:r>
              <a:rPr lang="en-US" sz="1600" dirty="0" err="1"/>
              <a:t>ispitaniika</a:t>
            </a:r>
            <a:r>
              <a:rPr lang="en-US" sz="1600" dirty="0"/>
              <a:t> </a:t>
            </a:r>
            <a:r>
              <a:rPr lang="en-US" sz="1600" dirty="0" err="1"/>
              <a:t>smatra</a:t>
            </a:r>
            <a:r>
              <a:rPr lang="en-US" sz="1600" dirty="0"/>
              <a:t> da je </a:t>
            </a:r>
            <a:r>
              <a:rPr lang="en-US" sz="1600" dirty="0" err="1"/>
              <a:t>visoka</a:t>
            </a:r>
            <a:r>
              <a:rPr lang="en-US" sz="1600" dirty="0"/>
              <a:t> </a:t>
            </a:r>
            <a:endParaRPr lang="hr-HR" sz="16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hr-HR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2355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70205E-06E8-4808-948B-CA239C351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hr-HR" sz="2200" dirty="0"/>
              <a:t>Hvala na pažnji!</a:t>
            </a:r>
          </a:p>
          <a:p>
            <a:pPr marL="0" indent="0">
              <a:buNone/>
            </a:pPr>
            <a:r>
              <a:rPr lang="hr-HR" sz="2200"/>
              <a:t>sanja.tisma@irmo.hr</a:t>
            </a:r>
          </a:p>
        </p:txBody>
      </p:sp>
    </p:spTree>
    <p:extLst>
      <p:ext uri="{BB962C8B-B14F-4D97-AF65-F5344CB8AC3E}">
        <p14:creationId xmlns:p14="http://schemas.microsoft.com/office/powerpoint/2010/main" val="118358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9479-5567-4EA7-B675-894D915F4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i="1" dirty="0">
                <a:latin typeface="+mn-lt"/>
              </a:rPr>
              <a:t>Pripremljena znanstvena istraživanja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2DA2-35FC-4132-BBA1-5C11995C3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622483"/>
          </a:xfrm>
        </p:spPr>
        <p:txBody>
          <a:bodyPr>
            <a:normAutofit/>
          </a:bodyPr>
          <a:lstStyle/>
          <a:p>
            <a:endParaRPr lang="hr-HR" dirty="0"/>
          </a:p>
          <a:p>
            <a:r>
              <a:rPr lang="hr-HR" dirty="0"/>
              <a:t>Društveno korisno učenje i društveno poduzetništvo  	</a:t>
            </a:r>
          </a:p>
          <a:p>
            <a:r>
              <a:rPr lang="hr-HR" dirty="0"/>
              <a:t>Strategija društvenog poduzetništva – gdje smo?</a:t>
            </a:r>
          </a:p>
          <a:p>
            <a:r>
              <a:rPr lang="hr-HR" dirty="0"/>
              <a:t>Društveno poduzetništvo kroz javne politike i regionalne razvojne strategije  	</a:t>
            </a:r>
          </a:p>
          <a:p>
            <a:r>
              <a:rPr lang="hr-HR" dirty="0"/>
              <a:t>Analiza društvenog poduzetništva – primjeri dobre prakse  </a:t>
            </a:r>
          </a:p>
          <a:p>
            <a:r>
              <a:rPr lang="hr-HR" dirty="0"/>
              <a:t>Braniteljske socijalno–radne zadruge kao model društvenog poduzetništva  	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3059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A981E-584B-46AC-8BF4-B7603AC25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52" y="504966"/>
            <a:ext cx="11635047" cy="1120635"/>
          </a:xfrm>
        </p:spPr>
        <p:txBody>
          <a:bodyPr>
            <a:normAutofit/>
          </a:bodyPr>
          <a:lstStyle/>
          <a:p>
            <a:r>
              <a:rPr lang="hr-HR" sz="3200" b="1" i="1" dirty="0">
                <a:latin typeface="+mn-lt"/>
              </a:rPr>
              <a:t>Pripremljene smjernice za javne politike</a:t>
            </a:r>
            <a:endParaRPr lang="hr-HR" sz="3200" i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6204D-9D5A-443D-9D3D-C76AE9FCB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952" y="1625601"/>
            <a:ext cx="10681856" cy="4128216"/>
          </a:xfrm>
        </p:spPr>
        <p:txBody>
          <a:bodyPr>
            <a:noAutofit/>
          </a:bodyPr>
          <a:lstStyle/>
          <a:p>
            <a:pPr lvl="1"/>
            <a:r>
              <a:rPr lang="hr-HR" sz="2000" dirty="0"/>
              <a:t>Porezna politika i DP</a:t>
            </a:r>
          </a:p>
          <a:p>
            <a:pPr lvl="1"/>
            <a:r>
              <a:rPr lang="hr-HR" sz="2000" dirty="0"/>
              <a:t>Državna imovina u funkciji DP</a:t>
            </a:r>
          </a:p>
          <a:p>
            <a:pPr lvl="1"/>
            <a:r>
              <a:rPr lang="hr-HR" sz="2000" dirty="0"/>
              <a:t>DP i obrazovanje</a:t>
            </a:r>
          </a:p>
          <a:p>
            <a:pPr lvl="1"/>
            <a:r>
              <a:rPr lang="hr-HR" sz="2000" dirty="0"/>
              <a:t>DP i mladi</a:t>
            </a:r>
          </a:p>
          <a:p>
            <a:pPr lvl="1"/>
            <a:r>
              <a:rPr lang="hr-HR" sz="2000" dirty="0"/>
              <a:t>DP, ranjive skupine i socijalne usluge</a:t>
            </a:r>
          </a:p>
          <a:p>
            <a:pPr lvl="1"/>
            <a:r>
              <a:rPr lang="hr-HR" sz="2000" dirty="0"/>
              <a:t>DP u poljoprivredi</a:t>
            </a:r>
          </a:p>
          <a:p>
            <a:pPr lvl="1"/>
            <a:r>
              <a:rPr lang="hr-HR" sz="2000" dirty="0"/>
              <a:t>Komunikacijski kanali DP, instituti potpore</a:t>
            </a:r>
            <a:endParaRPr lang="en-US" sz="2000" dirty="0"/>
          </a:p>
          <a:p>
            <a:pPr lvl="1"/>
            <a:r>
              <a:rPr lang="hr-HR" sz="2000" b="1" dirty="0"/>
              <a:t>Zakonodavni okvir DP</a:t>
            </a:r>
          </a:p>
          <a:p>
            <a:pPr lvl="1"/>
            <a:endParaRPr lang="hr-HR" sz="2000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r>
              <a:rPr lang="hr-HR" b="1" dirty="0"/>
              <a:t>SADRŽAJ</a:t>
            </a:r>
            <a:r>
              <a:rPr lang="en-US" b="1" dirty="0"/>
              <a:t> SMJERNICA</a:t>
            </a:r>
            <a:r>
              <a:rPr lang="hr-HR" b="1" dirty="0"/>
              <a:t>:  </a:t>
            </a:r>
            <a:r>
              <a:rPr lang="hr-HR" dirty="0"/>
              <a:t>EU okvir / </a:t>
            </a:r>
            <a:r>
              <a:rPr lang="en-US" dirty="0"/>
              <a:t>s</a:t>
            </a:r>
            <a:r>
              <a:rPr lang="hr-HR" dirty="0"/>
              <a:t>tanje u RH /  rezultati ankete i fokus grupe / smjernice </a:t>
            </a:r>
          </a:p>
          <a:p>
            <a:pPr marL="457200" lvl="1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178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293484-01A1-40B9-AE94-9784975CA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37" y="681644"/>
            <a:ext cx="10515600" cy="1438101"/>
          </a:xfrm>
        </p:spPr>
        <p:txBody>
          <a:bodyPr>
            <a:normAutofit/>
          </a:bodyPr>
          <a:lstStyle/>
          <a:p>
            <a:r>
              <a:rPr lang="hr-HR" sz="3200" b="1" i="1" dirty="0">
                <a:latin typeface="+mn-lt"/>
              </a:rPr>
              <a:t>Društveni učinak</a:t>
            </a:r>
            <a:endParaRPr lang="hr-HR" sz="2800" b="1" i="1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B6CD16-E45A-7A52-DCDB-1E29593FD6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509" y="1037306"/>
            <a:ext cx="5734491" cy="379909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35CFFA-A055-40FD-AACD-7031EEEC3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37" y="2227810"/>
            <a:ext cx="6100572" cy="3582049"/>
          </a:xfrm>
        </p:spPr>
        <p:txBody>
          <a:bodyPr anchor="t">
            <a:normAutofit/>
          </a:bodyPr>
          <a:lstStyle/>
          <a:p>
            <a:pPr lvl="0" algn="just"/>
            <a:r>
              <a:rPr lang="hr-HR" sz="2000" dirty="0">
                <a:cs typeface="Times New Roman" panose="02020603050405020304" pitchFamily="18" charset="0"/>
              </a:rPr>
              <a:t>Djelovanje javnih ili privatnih aktivnosti koje utječu na  </a:t>
            </a:r>
            <a:r>
              <a:rPr lang="hr-HR" sz="2000" b="1" dirty="0">
                <a:cs typeface="Times New Roman" panose="02020603050405020304" pitchFamily="18" charset="0"/>
              </a:rPr>
              <a:t>promjenu načina života </a:t>
            </a:r>
            <a:r>
              <a:rPr lang="hr-HR" sz="2000" dirty="0">
                <a:cs typeface="Times New Roman" panose="02020603050405020304" pitchFamily="18" charset="0"/>
              </a:rPr>
              <a:t>ljudi</a:t>
            </a:r>
          </a:p>
          <a:p>
            <a:pPr lvl="0" algn="just"/>
            <a:r>
              <a:rPr lang="hr-HR" sz="2000" dirty="0">
                <a:cs typeface="Times New Roman" panose="02020603050405020304" pitchFamily="18" charset="0"/>
              </a:rPr>
              <a:t>Identificiraju se, mjere, analiziraju i procjenjuju </a:t>
            </a:r>
            <a:r>
              <a:rPr lang="hr-HR" sz="2000" b="1" dirty="0">
                <a:cs typeface="Times New Roman" panose="02020603050405020304" pitchFamily="18" charset="0"/>
              </a:rPr>
              <a:t>smjerovi i jačina učinaka </a:t>
            </a:r>
            <a:r>
              <a:rPr lang="hr-HR" sz="2000" dirty="0">
                <a:cs typeface="Times New Roman" panose="02020603050405020304" pitchFamily="18" charset="0"/>
              </a:rPr>
              <a:t>koji mijenjaju načine na koje ljudi žive, rade, zabavljaju se  i povezuju  </a:t>
            </a:r>
          </a:p>
          <a:p>
            <a:pPr lvl="0" algn="just"/>
            <a:r>
              <a:rPr lang="hr-HR" sz="2000" dirty="0">
                <a:cs typeface="Times New Roman" panose="02020603050405020304" pitchFamily="18" charset="0"/>
              </a:rPr>
              <a:t>Uključene su </a:t>
            </a:r>
            <a:r>
              <a:rPr lang="hr-HR" sz="2000" b="1" dirty="0">
                <a:cs typeface="Times New Roman" panose="02020603050405020304" pitchFamily="18" charset="0"/>
              </a:rPr>
              <a:t>promjene u načinu života ljudi</a:t>
            </a:r>
            <a:r>
              <a:rPr lang="hr-HR" sz="2000" dirty="0">
                <a:cs typeface="Times New Roman" panose="02020603050405020304" pitchFamily="18" charset="0"/>
              </a:rPr>
              <a:t>, učinci na zdravlje, kulturu, politiku, okoliš, prava, predviđanje željama i sl.</a:t>
            </a:r>
            <a:endParaRPr lang="hr-HR" sz="1500" dirty="0"/>
          </a:p>
        </p:txBody>
      </p:sp>
    </p:spTree>
    <p:extLst>
      <p:ext uri="{BB962C8B-B14F-4D97-AF65-F5344CB8AC3E}">
        <p14:creationId xmlns:p14="http://schemas.microsoft.com/office/powerpoint/2010/main" val="1766136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75A0DEF-0CDB-4B60-A2C0-2B2FC28C9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hr-HR" sz="3200" b="1" i="1" dirty="0">
                <a:latin typeface="+mn-lt"/>
              </a:rPr>
              <a:t>Analiza i procjena društvenog učinka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9FB5AA-0AB3-40FD-9835-601C6FBD8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360814"/>
            <a:ext cx="6713552" cy="3829673"/>
          </a:xfrm>
        </p:spPr>
        <p:txBody>
          <a:bodyPr anchor="t">
            <a:normAutofit/>
          </a:bodyPr>
          <a:lstStyle/>
          <a:p>
            <a:pPr algn="just"/>
            <a:r>
              <a:rPr lang="hr-HR" sz="2000" dirty="0"/>
              <a:t>predstavlja napor da se </a:t>
            </a:r>
            <a:r>
              <a:rPr lang="hr-HR" sz="2000" b="1" dirty="0"/>
              <a:t>unaprijed vrednuju i procjene društvene posljedice </a:t>
            </a:r>
            <a:r>
              <a:rPr lang="hr-HR" sz="2000" dirty="0"/>
              <a:t>(pozitivne i negativne) koje će vjerojatno slijediti iz implementacije pojedinih javnih politika, programa, mjera i aktivnosti </a:t>
            </a:r>
          </a:p>
          <a:p>
            <a:pPr algn="just"/>
            <a:r>
              <a:rPr lang="hr-HR" sz="2000" dirty="0"/>
              <a:t>analiza posljedica (pozitivnih i negativnih) na ljude koji </a:t>
            </a:r>
            <a:r>
              <a:rPr lang="hr-HR" sz="2000" b="1" dirty="0"/>
              <a:t>mijenjaju načine i obrasce života ljudi </a:t>
            </a:r>
            <a:r>
              <a:rPr lang="hr-HR" sz="2000" dirty="0"/>
              <a:t>(rad, dokolica,  međusobni odnosi, itd.)</a:t>
            </a:r>
          </a:p>
          <a:p>
            <a:pPr algn="just"/>
            <a:r>
              <a:rPr lang="hr-HR" sz="2000" dirty="0"/>
              <a:t>potreba za takvim analizama </a:t>
            </a:r>
            <a:r>
              <a:rPr lang="hr-HR" sz="2000" b="1" dirty="0"/>
              <a:t>raste s kompleksnošću modernog društva</a:t>
            </a:r>
            <a:endParaRPr lang="hr-HR" b="1" dirty="0"/>
          </a:p>
          <a:p>
            <a:endParaRPr lang="hr-HR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1DCF09-29B6-1AE6-7859-E4ED77D2B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876" y="1954454"/>
            <a:ext cx="4484307" cy="294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06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2DE658A-EAFF-4D35-A6FF-D81830210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hr-HR" sz="3200" b="1" i="1" dirty="0">
                <a:latin typeface="+mn-lt"/>
              </a:rPr>
              <a:t>Cilj analize društvenih učinaka </a:t>
            </a:r>
            <a:endParaRPr lang="hr-HR" sz="4600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0AAB88-0564-4227-A85D-75515D7F8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177934"/>
            <a:ext cx="5782008" cy="3833699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hr-HR" sz="2200" dirty="0">
                <a:cs typeface="Times New Roman" panose="02020603050405020304" pitchFamily="18" charset="0"/>
              </a:rPr>
              <a:t>- prikupiti relevantne </a:t>
            </a:r>
            <a:r>
              <a:rPr lang="hr-HR" sz="2200" b="1" dirty="0">
                <a:cs typeface="Times New Roman" panose="02020603050405020304" pitchFamily="18" charset="0"/>
              </a:rPr>
              <a:t>informacije</a:t>
            </a:r>
            <a:r>
              <a:rPr lang="hr-HR" sz="2200" dirty="0">
                <a:cs typeface="Times New Roman" panose="02020603050405020304" pitchFamily="18" charset="0"/>
              </a:rPr>
              <a:t> koje omogućuju uvid u </a:t>
            </a:r>
            <a:r>
              <a:rPr lang="hr-HR" sz="2200" b="1" dirty="0">
                <a:cs typeface="Times New Roman" panose="02020603050405020304" pitchFamily="18" charset="0"/>
              </a:rPr>
              <a:t>izravne i neizravne posljedice </a:t>
            </a:r>
            <a:r>
              <a:rPr lang="hr-HR" sz="2200" dirty="0">
                <a:cs typeface="Times New Roman" panose="02020603050405020304" pitchFamily="18" charset="0"/>
              </a:rPr>
              <a:t>pojedine predloženih smjernica kroz obrađene pokazatelje koji u konačnici </a:t>
            </a:r>
            <a:r>
              <a:rPr lang="hr-HR" sz="2200" b="1" dirty="0">
                <a:cs typeface="Times New Roman" panose="02020603050405020304" pitchFamily="18" charset="0"/>
              </a:rPr>
              <a:t>utječu na povećanje blagostanja zajednice u cjelini i njenog općeg prosperiteta</a:t>
            </a:r>
            <a:r>
              <a:rPr lang="hr-HR" sz="2200" dirty="0">
                <a:latin typeface="+mj-lt"/>
              </a:rPr>
              <a:t>.</a:t>
            </a:r>
            <a:endParaRPr lang="hr-HR" sz="2200" dirty="0">
              <a:effectLst/>
              <a:latin typeface="+mj-lt"/>
            </a:endParaRPr>
          </a:p>
          <a:p>
            <a:pPr marL="0" indent="0">
              <a:buNone/>
            </a:pPr>
            <a:endParaRPr lang="hr-HR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00A7F0-CDCB-2643-3E54-CBA9909D78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17"/>
          <a:stretch/>
        </p:blipFill>
        <p:spPr>
          <a:xfrm>
            <a:off x="6625243" y="1892462"/>
            <a:ext cx="5319829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51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293484-01A1-40B9-AE94-9784975CA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37" y="681644"/>
            <a:ext cx="10515600" cy="1438101"/>
          </a:xfrm>
        </p:spPr>
        <p:txBody>
          <a:bodyPr>
            <a:normAutofit/>
          </a:bodyPr>
          <a:lstStyle/>
          <a:p>
            <a:r>
              <a:rPr lang="hr-HR" sz="3200" b="1" i="1" dirty="0">
                <a:latin typeface="+mn-lt"/>
              </a:rPr>
              <a:t>Ključna načela analize društvenih učinaka </a:t>
            </a:r>
            <a:endParaRPr lang="hr-HR" sz="3200" i="1" dirty="0"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35CFFA-A055-40FD-AACD-7031EEEC3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37" y="1817005"/>
            <a:ext cx="11174784" cy="3690114"/>
          </a:xfrm>
        </p:spPr>
        <p:txBody>
          <a:bodyPr anchor="t">
            <a:normAutofit/>
          </a:bodyPr>
          <a:lstStyle/>
          <a:p>
            <a:pPr lvl="0" algn="just"/>
            <a:r>
              <a:rPr lang="hr-HR" sz="2000" b="1" dirty="0"/>
              <a:t>Transparentnost </a:t>
            </a:r>
            <a:r>
              <a:rPr lang="hr-HR" sz="2000" dirty="0"/>
              <a:t>- sve informacije i preporuke dobivene postupkom vrednovanja dijele sa svim zainteresiranim dionicima.</a:t>
            </a:r>
          </a:p>
          <a:p>
            <a:pPr lvl="0" algn="just"/>
            <a:r>
              <a:rPr lang="hr-HR" sz="2000" b="1" dirty="0"/>
              <a:t>Jasna metodologija </a:t>
            </a:r>
            <a:r>
              <a:rPr lang="hr-HR" sz="2000" dirty="0"/>
              <a:t>- slijediti jasnu metodologiju, uobičajeno se koristi kombinacija kvantitativnih i kvalitativnih analitičkih metoda.</a:t>
            </a:r>
          </a:p>
          <a:p>
            <a:pPr lvl="0" algn="just"/>
            <a:r>
              <a:rPr lang="hr-HR" sz="2000" b="1" dirty="0"/>
              <a:t>Planiranje procjene </a:t>
            </a:r>
            <a:r>
              <a:rPr lang="hr-HR" sz="2000" dirty="0"/>
              <a:t>- definiranje svrhe i opsega procjene, opisivanje metoda koje će se koristiti, prikaza potrebnih resursa, vremena potrebnog za procjenu i sl.</a:t>
            </a:r>
          </a:p>
          <a:p>
            <a:pPr lvl="0" algn="just"/>
            <a:r>
              <a:rPr lang="hr-HR" sz="2000" b="1" dirty="0"/>
              <a:t>Nepristranost i neovisnost </a:t>
            </a:r>
            <a:r>
              <a:rPr lang="hr-HR" sz="2000" dirty="0"/>
              <a:t>- nepristranost pridonosi vjerodostojnosti procesa procjene učinaka.  Neovisnost pruža legitimitet donositeljima odluka i ograničava mogući sukob interesa različitih dionika u procesu. </a:t>
            </a:r>
          </a:p>
          <a:p>
            <a:pPr lvl="0" algn="just"/>
            <a:r>
              <a:rPr lang="hr-HR" sz="2000" b="1" dirty="0"/>
              <a:t>Vidljivost i širenje rezultata </a:t>
            </a:r>
            <a:r>
              <a:rPr lang="hr-HR" sz="2000" dirty="0"/>
              <a:t>- uključiti aktivnosti informiranja i sustavno širenje informacija o očekivanjima i konačnim rezultatima intervencija u području kulturne baštine. </a:t>
            </a:r>
          </a:p>
          <a:p>
            <a:pPr lvl="0" algn="just"/>
            <a:endParaRPr lang="hr-HR" sz="2000" dirty="0"/>
          </a:p>
          <a:p>
            <a:pPr lvl="0" algn="just"/>
            <a:endParaRPr lang="hr-HR" sz="1500" dirty="0"/>
          </a:p>
        </p:txBody>
      </p:sp>
    </p:spTree>
    <p:extLst>
      <p:ext uri="{BB962C8B-B14F-4D97-AF65-F5344CB8AC3E}">
        <p14:creationId xmlns:p14="http://schemas.microsoft.com/office/powerpoint/2010/main" val="1533570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2727</Words>
  <Application>Microsoft Office PowerPoint</Application>
  <PresentationFormat>Široki zaslon</PresentationFormat>
  <Paragraphs>387</Paragraphs>
  <Slides>33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Office Theme</vt:lpstr>
      <vt:lpstr>     ANALIZA DRUŠTVENIH UČINAKA SMJERNICA ZA RAZVOJ JAVNIH POLITIKA VEZANIH UZ DRUŠTVENO PODUZETNIŠTVO  ZAKONODAVNI OKVIR   IRMO  3. svibanj 2023. godine     </vt:lpstr>
      <vt:lpstr>PowerPoint prezentacija</vt:lpstr>
      <vt:lpstr>Izjava o zaštiti podataka</vt:lpstr>
      <vt:lpstr>Pripremljena znanstvena istraživanja </vt:lpstr>
      <vt:lpstr>Pripremljene smjernice za javne politike</vt:lpstr>
      <vt:lpstr>Društveni učinak</vt:lpstr>
      <vt:lpstr>Analiza i procjena društvenog učinka </vt:lpstr>
      <vt:lpstr>Cilj analize društvenih učinaka </vt:lpstr>
      <vt:lpstr>Ključna načela analize društvenih učinaka </vt:lpstr>
      <vt:lpstr>Područja analize društvenih učinaka </vt:lpstr>
      <vt:lpstr> Koraci pri analizi društvenog učinka  </vt:lpstr>
      <vt:lpstr>Dionici – zainteresirane skupine  </vt:lpstr>
      <vt:lpstr>Karakteristike učinaka  </vt:lpstr>
      <vt:lpstr>PowerPoint prezentacija</vt:lpstr>
      <vt:lpstr>Postojanje zakonodavnog okvira o društvenom poduzetništvu u EU</vt:lpstr>
      <vt:lpstr>Zakonski okvir djelovanja društvenog poduzetništva određen brojnim postojećim zakonima od kojih su neki: </vt:lpstr>
      <vt:lpstr>Okvir za promišljanje teme zakonodavnog okvira za društveno poduzetništvo</vt:lpstr>
      <vt:lpstr>Ključne  smjernice  za  razvoj  politika  u području zakonodavnog okvira društvenog poduzetništva </vt:lpstr>
      <vt:lpstr>SMJERNICA: Mapiranje društvenih poduzeća i dubinska analiza</vt:lpstr>
      <vt:lpstr>SMJERNICA: Mapiranje društvenih poduzeća i dubinska analiza</vt:lpstr>
      <vt:lpstr>PowerPoint prezentacija</vt:lpstr>
      <vt:lpstr>SMJERNICA: Izraditi poticajan opći zakonski akt za društveno poduzetništvo koji definira društvena poduzeća, te razviti službenu evidenciju/registar društvenih poduzeća</vt:lpstr>
      <vt:lpstr>PowerPoint prezentacija</vt:lpstr>
      <vt:lpstr>PowerPoint prezentacija</vt:lpstr>
      <vt:lpstr>SMJERNICA : Osnovati Jedinstveno tijelo za koordinaciju i razvoj društvenog poduzetništva</vt:lpstr>
      <vt:lpstr>PowerPoint prezentacija</vt:lpstr>
      <vt:lpstr>PowerPoint prezentacija</vt:lpstr>
      <vt:lpstr>SMJERNICA: Podizati svijest javnosti o važnosti i ulozi društvenog poduzetništva – promicanje, razumijevanje i vidljivost društvenog poduzetništva</vt:lpstr>
      <vt:lpstr>PowerPoint prezentacija</vt:lpstr>
      <vt:lpstr>PowerPoint prezentacija</vt:lpstr>
      <vt:lpstr>Anketa za provjeru  procijenjenih učinaka - rujan / listopad 2022. godine - 188 ispitanika iz cijele Hrvatske </vt:lpstr>
      <vt:lpstr>Zaključak ADU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Stipe Efendić</cp:lastModifiedBy>
  <cp:revision>105</cp:revision>
  <dcterms:created xsi:type="dcterms:W3CDTF">2021-03-20T11:04:01Z</dcterms:created>
  <dcterms:modified xsi:type="dcterms:W3CDTF">2023-05-03T10:14:04Z</dcterms:modified>
</cp:coreProperties>
</file>